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89" r:id="rId4"/>
    <p:sldId id="257" r:id="rId5"/>
    <p:sldId id="290" r:id="rId6"/>
    <p:sldId id="260" r:id="rId7"/>
    <p:sldId id="258" r:id="rId8"/>
    <p:sldId id="261" r:id="rId9"/>
    <p:sldId id="259" r:id="rId10"/>
    <p:sldId id="288" r:id="rId11"/>
    <p:sldId id="294" r:id="rId12"/>
    <p:sldId id="264" r:id="rId13"/>
    <p:sldId id="274" r:id="rId14"/>
    <p:sldId id="297" r:id="rId15"/>
    <p:sldId id="273" r:id="rId16"/>
    <p:sldId id="272" r:id="rId17"/>
    <p:sldId id="271" r:id="rId18"/>
    <p:sldId id="277" r:id="rId19"/>
    <p:sldId id="276" r:id="rId20"/>
    <p:sldId id="275" r:id="rId21"/>
    <p:sldId id="278" r:id="rId22"/>
    <p:sldId id="285" r:id="rId23"/>
    <p:sldId id="270" r:id="rId24"/>
    <p:sldId id="295" r:id="rId25"/>
    <p:sldId id="281" r:id="rId26"/>
    <p:sldId id="265" r:id="rId27"/>
    <p:sldId id="280" r:id="rId28"/>
    <p:sldId id="267" r:id="rId29"/>
    <p:sldId id="296" r:id="rId30"/>
    <p:sldId id="279" r:id="rId31"/>
    <p:sldId id="292" r:id="rId32"/>
    <p:sldId id="268" r:id="rId33"/>
    <p:sldId id="284" r:id="rId34"/>
    <p:sldId id="283" r:id="rId35"/>
    <p:sldId id="293" r:id="rId36"/>
    <p:sldId id="286" r:id="rId37"/>
    <p:sldId id="287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88" autoAdjust="0"/>
    <p:restoredTop sz="94660"/>
  </p:normalViewPr>
  <p:slideViewPr>
    <p:cSldViewPr>
      <p:cViewPr varScale="1">
        <p:scale>
          <a:sx n="102" d="100"/>
          <a:sy n="102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F:\&#1082;&#1091;&#1088;&#1089;&#1099;%20&#1087;&#1088;&#1086;&#1092;&#1080;&#1083;&#1100;\&#1084;&#1086;&#1076;&#1077;&#1083;&#1100;%20&#1087;&#1088;&#1086;&#1092;&#1086;&#1088;&#1080;&#1077;&#1085;&#1090;&#1072;&#1094;&#1080;&#1080;\&#1076;&#1086;&#1087;&#1086;&#1073;&#1088;&#1072;&#1079;&#1086;&#1074;&#1072;&#1085;&#1080;&#1077;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72;&#1075;&#1085;&#1086;&#1089;&#1090;&#1080;&#1082;&#1072;%202.docx" TargetMode="External"/><Relationship Id="rId2" Type="http://schemas.openxmlformats.org/officeDocument/2006/relationships/hyperlink" Target="&#1076;&#1080;&#1072;&#1075;&#1085;&#1086;&#1089;&#1090;&#1080;&#1082;&#1072;%201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F:\&#1082;&#1091;&#1088;&#1089;&#1099;%20&#1087;&#1088;&#1086;&#1092;&#1080;&#1083;&#1100;\&#1084;&#1086;&#1076;&#1077;&#1083;&#1100;%20&#1087;&#1088;&#1086;&#1092;&#1086;&#1088;&#1080;&#1077;&#1085;&#1090;&#1072;&#1094;&#1080;&#1080;\&#1055;&#1088;&#1086;&#1075;&#1088;&#1072;&#1084;&#1084;&#1072;%20&#1087;&#1088;&#1086;&#1092;&#1086;&#1088;&#1080;&#1077;&#1085;&#1090;&#1072;&#1094;&#1080;&#1080;.do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82;&#1072;&#1083;&#1077;&#1085;&#1076;&#1072;&#1088;&#1085;&#1099;&#1081;%20&#1087;&#1083;&#1072;&#1085;.docx" TargetMode="External"/><Relationship Id="rId2" Type="http://schemas.openxmlformats.org/officeDocument/2006/relationships/hyperlink" Target="&#1087;&#1083;&#1072;&#1085;%20&#1088;&#1072;&#1073;&#1086;&#1090;&#1099;%20&#1090;&#1080;&#1087;&#1086;&#1074;&#1086;&#1081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hyperlink" Target="&#1085;&#1077;&#1076;&#1077;&#1083;&#1103;%20&#1087;&#1088;&#1086;&#1092;&#1086;&#1088;&#1080;&#1077;&#1085;&#1090;&#1072;&#1094;&#1080;&#1080;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335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Профориентационная</a:t>
            </a:r>
            <a:r>
              <a:rPr lang="ru-RU" dirty="0" smtClean="0"/>
              <a:t> работа в условиях модернизации Российского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071942"/>
            <a:ext cx="5929322" cy="2500330"/>
          </a:xfrm>
        </p:spPr>
        <p:txBody>
          <a:bodyPr/>
          <a:lstStyle/>
          <a:p>
            <a:r>
              <a:rPr lang="ru-RU" i="1" dirty="0" smtClean="0"/>
              <a:t>«Постарайся получить то, что любишь, иначе придется полюбить то, что получил»</a:t>
            </a:r>
          </a:p>
          <a:p>
            <a:r>
              <a:rPr lang="ru-RU" dirty="0" smtClean="0"/>
              <a:t>Б.Шоу</a:t>
            </a:r>
            <a:endParaRPr lang="ru-RU" dirty="0"/>
          </a:p>
        </p:txBody>
      </p:sp>
      <p:pic>
        <p:nvPicPr>
          <p:cNvPr id="4" name="Рисунок 3" descr="prof_4846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2928958" cy="3706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8294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Принципы </a:t>
            </a:r>
            <a:r>
              <a:rPr lang="ru-RU" sz="3200" dirty="0" err="1" smtClean="0"/>
              <a:t>профориентационной</a:t>
            </a:r>
            <a:r>
              <a:rPr lang="ru-RU" sz="3200" dirty="0" smtClean="0"/>
              <a:t> работы школы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567" t="39390" r="7383" b="5366"/>
          <a:stretch>
            <a:fillRect/>
          </a:stretch>
        </p:blipFill>
        <p:spPr bwMode="auto">
          <a:xfrm>
            <a:off x="357158" y="1643050"/>
            <a:ext cx="84296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86874" cy="928694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Arial Narrow" pitchFamily="34" charset="0"/>
              </a:rPr>
              <a:t>Структурно-функциональная модель проекта</a:t>
            </a:r>
            <a:r>
              <a:rPr lang="ru-RU" sz="1600" b="1" dirty="0" smtClean="0">
                <a:latin typeface="Arial Narrow" pitchFamily="34" charset="0"/>
              </a:rPr>
              <a:t> «Профориентация  в условиях модернизации Российского образования»</a:t>
            </a:r>
            <a:r>
              <a:rPr lang="ru-RU" sz="6000" b="1" dirty="0" smtClean="0">
                <a:latin typeface="Arial Narrow" pitchFamily="34" charset="0"/>
              </a:rPr>
              <a:t>  </a:t>
            </a:r>
            <a:r>
              <a:rPr lang="ru-RU" sz="4800" b="1" dirty="0" smtClean="0">
                <a:latin typeface="Arial Narrow" pitchFamily="34" charset="0"/>
              </a:rPr>
              <a:t/>
            </a:r>
            <a:br>
              <a:rPr lang="ru-RU" sz="4800" b="1" dirty="0" smtClean="0"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42845" y="642918"/>
            <a:ext cx="8786874" cy="6092031"/>
            <a:chOff x="142844" y="785813"/>
            <a:chExt cx="8858281" cy="5949136"/>
          </a:xfrm>
        </p:grpSpPr>
        <p:sp>
          <p:nvSpPr>
            <p:cNvPr id="5" name="TextBox 4"/>
            <p:cNvSpPr txBox="1"/>
            <p:nvPr/>
          </p:nvSpPr>
          <p:spPr>
            <a:xfrm>
              <a:off x="7143750" y="1214438"/>
              <a:ext cx="1857375" cy="46196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dirty="0">
                  <a:latin typeface="Arial Narrow" pitchFamily="34" charset="0"/>
                </a:rPr>
                <a:t>Организационно-методическая работа</a:t>
              </a:r>
            </a:p>
          </p:txBody>
        </p:sp>
        <p:grpSp>
          <p:nvGrpSpPr>
            <p:cNvPr id="6" name="Группа 130"/>
            <p:cNvGrpSpPr/>
            <p:nvPr/>
          </p:nvGrpSpPr>
          <p:grpSpPr>
            <a:xfrm>
              <a:off x="142844" y="785813"/>
              <a:ext cx="8858281" cy="5949136"/>
              <a:chOff x="142844" y="785813"/>
              <a:chExt cx="8858281" cy="5949136"/>
            </a:xfrm>
          </p:grpSpPr>
          <p:cxnSp>
            <p:nvCxnSpPr>
              <p:cNvPr id="7" name="Прямая соединительная линия 6"/>
              <p:cNvCxnSpPr>
                <a:endCxn id="22" idx="1"/>
              </p:cNvCxnSpPr>
              <p:nvPr/>
            </p:nvCxnSpPr>
            <p:spPr>
              <a:xfrm rot="16200000" flipV="1">
                <a:off x="3248021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16200000" flipV="1">
                <a:off x="3967151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16200000" flipV="1">
                <a:off x="4681531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6200000" flipV="1">
                <a:off x="5467349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 flipV="1">
                <a:off x="6181729" y="6248427"/>
                <a:ext cx="214316" cy="47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0800000">
                <a:off x="3000364" y="6500834"/>
                <a:ext cx="223838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Группа 129"/>
              <p:cNvGrpSpPr/>
              <p:nvPr/>
            </p:nvGrpSpPr>
            <p:grpSpPr>
              <a:xfrm>
                <a:off x="142844" y="785813"/>
                <a:ext cx="8858281" cy="5949136"/>
                <a:chOff x="142844" y="785813"/>
                <a:chExt cx="8858281" cy="594913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286116" y="785813"/>
                  <a:ext cx="3000396" cy="30797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400" b="1" dirty="0" smtClean="0">
                      <a:latin typeface="Arial Narrow" pitchFamily="34" charset="0"/>
                    </a:rPr>
                    <a:t>Эффективность </a:t>
                  </a:r>
                  <a:r>
                    <a:rPr lang="ru-RU" sz="1400" b="1" dirty="0">
                      <a:latin typeface="Arial Narrow" pitchFamily="34" charset="0"/>
                    </a:rPr>
                    <a:t>профориентации</a:t>
                  </a:r>
                </a:p>
              </p:txBody>
            </p:sp>
            <p:grpSp>
              <p:nvGrpSpPr>
                <p:cNvPr id="15" name="Группа 126"/>
                <p:cNvGrpSpPr/>
                <p:nvPr/>
              </p:nvGrpSpPr>
              <p:grpSpPr>
                <a:xfrm>
                  <a:off x="142844" y="1143000"/>
                  <a:ext cx="8858281" cy="5591949"/>
                  <a:chOff x="142844" y="1143000"/>
                  <a:chExt cx="8858281" cy="5591949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 rot="16200000">
                    <a:off x="3888574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Психодиагностика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 rot="16200000">
                    <a:off x="4674386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Профессиграфия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214688" y="4000500"/>
                    <a:ext cx="3214687" cy="30797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400" b="1" dirty="0">
                        <a:latin typeface="Arial Narrow" pitchFamily="34" charset="0"/>
                      </a:rPr>
                      <a:t>Диагностика учащихся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 rot="16200000">
                    <a:off x="3102761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Профдиагностика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16200000">
                    <a:off x="2459825" y="5112553"/>
                    <a:ext cx="1785956" cy="276225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Анкетирование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 rot="16200000" flipH="1">
                    <a:off x="5388761" y="5112167"/>
                    <a:ext cx="1785958" cy="276999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>
                        <a:latin typeface="Arial Narrow" pitchFamily="34" charset="0"/>
                      </a:rPr>
                      <a:t>Психофизиодиагностика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214678" y="6357958"/>
                    <a:ext cx="3214710" cy="307777"/>
                  </a:xfrm>
                  <a:prstGeom prst="rect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400" b="1" dirty="0">
                        <a:latin typeface="Arial Narrow" pitchFamily="34" charset="0"/>
                      </a:rPr>
                      <a:t>Профконсультации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143750" y="4351338"/>
                    <a:ext cx="1857375" cy="277812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ru-RU" sz="1200" b="1" dirty="0" smtClean="0">
                        <a:latin typeface="Arial Narrow" pitchFamily="34" charset="0"/>
                      </a:rPr>
                      <a:t>Экскурсии </a:t>
                    </a:r>
                    <a:endParaRPr lang="ru-RU" sz="1200" b="1" dirty="0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26" name="Группа 125"/>
                  <p:cNvGrpSpPr/>
                  <p:nvPr/>
                </p:nvGrpSpPr>
                <p:grpSpPr>
                  <a:xfrm>
                    <a:off x="142844" y="1143000"/>
                    <a:ext cx="8858281" cy="5591949"/>
                    <a:chOff x="142844" y="1143000"/>
                    <a:chExt cx="8858281" cy="5591949"/>
                  </a:xfrm>
                </p:grpSpPr>
                <p:sp>
                  <p:nvSpPr>
                    <p:cNvPr id="27" name="TextBox 26"/>
                    <p:cNvSpPr txBox="1"/>
                    <p:nvPr/>
                  </p:nvSpPr>
                  <p:spPr>
                    <a:xfrm rot="16200000">
                      <a:off x="4071939" y="1819959"/>
                      <a:ext cx="1285875" cy="646331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Учебно-воспитательный процесс</a:t>
                      </a: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286116" y="1143000"/>
                      <a:ext cx="3000396" cy="307975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/>
                    </a:lnRef>
                    <a:fillRef idx="1">
                      <a:schemeClr val="lt1"/>
                    </a:fillRef>
                    <a:effectRef idx="0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400" b="1" dirty="0">
                          <a:latin typeface="Arial Narrow" pitchFamily="34" charset="0"/>
                        </a:rPr>
                        <a:t>Области воздействия</a:t>
                      </a: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 rot="16200000">
                      <a:off x="3067238" y="2004624"/>
                      <a:ext cx="1285875" cy="276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Внешкольная</a:t>
                      </a:r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5000625" y="3286125"/>
                      <a:ext cx="1357313" cy="46196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Профильное обучение</a:t>
                      </a: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 rot="16200000">
                      <a:off x="5072068" y="2004625"/>
                      <a:ext cx="1285875" cy="2769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Внеурочная</a:t>
                      </a: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3214678" y="3286125"/>
                      <a:ext cx="1357322" cy="46196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4"/>
                    </a:lnRef>
                    <a:fillRef idx="1">
                      <a:schemeClr val="lt1"/>
                    </a:fillRef>
                    <a:effectRef idx="0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200" b="1" dirty="0">
                          <a:latin typeface="Arial Narrow" pitchFamily="34" charset="0"/>
                        </a:rPr>
                        <a:t>Предпрофильная подготовка</a:t>
                      </a: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214678" y="2857500"/>
                      <a:ext cx="3143260" cy="338138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>
                      <a:spAutoFit/>
                    </a:bodyPr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600" b="1" dirty="0">
                          <a:latin typeface="Arial Narrow" pitchFamily="34" charset="0"/>
                        </a:rPr>
                        <a:t>Профориентационная работа</a:t>
                      </a:r>
                    </a:p>
                  </p:txBody>
                </p:sp>
                <p:sp>
                  <p:nvSpPr>
                    <p:cNvPr id="34" name="Стрелка вправо 33"/>
                    <p:cNvSpPr/>
                    <p:nvPr/>
                  </p:nvSpPr>
                  <p:spPr>
                    <a:xfrm rot="16200000">
                      <a:off x="3393273" y="2107397"/>
                      <a:ext cx="1357322" cy="142876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5" name="Стрелка вправо 34"/>
                    <p:cNvSpPr/>
                    <p:nvPr/>
                  </p:nvSpPr>
                  <p:spPr>
                    <a:xfrm rot="16200000">
                      <a:off x="4679157" y="2107397"/>
                      <a:ext cx="1357322" cy="142876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6" name="Стрелка вправо 35"/>
                    <p:cNvSpPr/>
                    <p:nvPr/>
                  </p:nvSpPr>
                  <p:spPr>
                    <a:xfrm rot="5400000">
                      <a:off x="4399354" y="3530208"/>
                      <a:ext cx="767068" cy="136024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7" name="Стрелка вправо 36"/>
                    <p:cNvSpPr/>
                    <p:nvPr/>
                  </p:nvSpPr>
                  <p:spPr>
                    <a:xfrm>
                      <a:off x="6357950" y="3000372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38" name="Стрелка вправо 37"/>
                    <p:cNvSpPr/>
                    <p:nvPr/>
                  </p:nvSpPr>
                  <p:spPr>
                    <a:xfrm rot="10800000">
                      <a:off x="3000364" y="3000372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9" name="Группа 124"/>
                    <p:cNvGrpSpPr/>
                    <p:nvPr/>
                  </p:nvGrpSpPr>
                  <p:grpSpPr>
                    <a:xfrm>
                      <a:off x="6643688" y="1214438"/>
                      <a:ext cx="2357437" cy="5520511"/>
                      <a:chOff x="6643688" y="1214438"/>
                      <a:chExt cx="2357437" cy="5520511"/>
                    </a:xfrm>
                  </p:grpSpPr>
                  <p:sp>
                    <p:nvSpPr>
                      <p:cNvPr id="80" name="TextBox 37"/>
                      <p:cNvSpPr txBox="1"/>
                      <p:nvPr/>
                    </p:nvSpPr>
                    <p:spPr>
                      <a:xfrm rot="16200000">
                        <a:off x="5440363" y="5203825"/>
                        <a:ext cx="2714625" cy="307975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400" b="1" dirty="0">
                            <a:latin typeface="Arial Narrow" pitchFamily="34" charset="0"/>
                          </a:rPr>
                          <a:t>Формы работы</a:t>
                        </a:r>
                      </a:p>
                    </p:txBody>
                  </p:sp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7143750" y="4000500"/>
                        <a:ext cx="1857375" cy="270502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Классные </a:t>
                        </a:r>
                        <a:r>
                          <a:rPr lang="ru-RU" sz="1200" b="1" dirty="0" err="1" smtClean="0">
                            <a:latin typeface="Arial Narrow" pitchFamily="34" charset="0"/>
                          </a:rPr>
                          <a:t>собрания,бесед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7143750" y="4702175"/>
                        <a:ext cx="1857375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Музейная педагогика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>
                        <a:off x="7143750" y="5053013"/>
                        <a:ext cx="1857375" cy="277812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Родительские собрания</a:t>
                        </a:r>
                      </a:p>
                    </p:txBody>
                  </p:sp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>
                        <a:off x="7143750" y="5405438"/>
                        <a:ext cx="1857375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Диспуты, круглые столы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5" name="TextBox 48"/>
                      <p:cNvSpPr txBox="1"/>
                      <p:nvPr/>
                    </p:nvSpPr>
                    <p:spPr>
                      <a:xfrm>
                        <a:off x="7143750" y="5756275"/>
                        <a:ext cx="1857375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Библиотечные выставки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6" name="TextBox 85"/>
                      <p:cNvSpPr txBox="1"/>
                      <p:nvPr/>
                    </p:nvSpPr>
                    <p:spPr>
                      <a:xfrm>
                        <a:off x="7143750" y="6107113"/>
                        <a:ext cx="1857375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Тренинги, деловые игры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sp>
                    <p:nvSpPr>
                      <p:cNvPr id="87" name="TextBox 50"/>
                      <p:cNvSpPr txBox="1"/>
                      <p:nvPr/>
                    </p:nvSpPr>
                    <p:spPr>
                      <a:xfrm>
                        <a:off x="7143750" y="6457950"/>
                        <a:ext cx="1857375" cy="276999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 smtClean="0">
                            <a:latin typeface="Arial Narrow" pitchFamily="34" charset="0"/>
                          </a:rPr>
                          <a:t>Большой </a:t>
                        </a:r>
                        <a:r>
                          <a:rPr lang="ru-RU" sz="1200" b="1" dirty="0" err="1" smtClean="0">
                            <a:latin typeface="Arial Narrow" pitchFamily="34" charset="0"/>
                          </a:rPr>
                          <a:t>профсбор</a:t>
                        </a:r>
                        <a:endParaRPr lang="ru-RU" sz="1200" b="1" dirty="0">
                          <a:latin typeface="Arial Narrow" pitchFamily="34" charset="0"/>
                        </a:endParaRPr>
                      </a:p>
                    </p:txBody>
                  </p:sp>
                  <p:cxnSp>
                    <p:nvCxnSpPr>
                      <p:cNvPr id="88" name="Прямая соединительная линия 87"/>
                      <p:cNvCxnSpPr/>
                      <p:nvPr/>
                    </p:nvCxnSpPr>
                    <p:spPr>
                      <a:xfrm>
                        <a:off x="6929454" y="6143644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Прямая соединительная линия 88"/>
                      <p:cNvCxnSpPr/>
                      <p:nvPr/>
                    </p:nvCxnSpPr>
                    <p:spPr>
                      <a:xfrm>
                        <a:off x="6929454" y="585789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Прямая соединительная линия 89"/>
                      <p:cNvCxnSpPr/>
                      <p:nvPr/>
                    </p:nvCxnSpPr>
                    <p:spPr>
                      <a:xfrm>
                        <a:off x="6929454" y="550070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Прямая соединительная линия 90"/>
                      <p:cNvCxnSpPr/>
                      <p:nvPr/>
                    </p:nvCxnSpPr>
                    <p:spPr>
                      <a:xfrm>
                        <a:off x="6929454" y="514351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2" name="Прямая соединительная линия 91"/>
                      <p:cNvCxnSpPr/>
                      <p:nvPr/>
                    </p:nvCxnSpPr>
                    <p:spPr>
                      <a:xfrm>
                        <a:off x="6929454" y="4500570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Прямая соединительная линия 92"/>
                      <p:cNvCxnSpPr/>
                      <p:nvPr/>
                    </p:nvCxnSpPr>
                    <p:spPr>
                      <a:xfrm>
                        <a:off x="6929454" y="4786322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Прямая соединительная линия 93"/>
                      <p:cNvCxnSpPr/>
                      <p:nvPr/>
                    </p:nvCxnSpPr>
                    <p:spPr>
                      <a:xfrm>
                        <a:off x="6929454" y="4143380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Прямая соединительная линия 94"/>
                      <p:cNvCxnSpPr/>
                      <p:nvPr/>
                    </p:nvCxnSpPr>
                    <p:spPr>
                      <a:xfrm>
                        <a:off x="6929454" y="6500834"/>
                        <a:ext cx="214314" cy="54771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6" name="Группа 123"/>
                      <p:cNvGrpSpPr/>
                      <p:nvPr/>
                    </p:nvGrpSpPr>
                    <p:grpSpPr>
                      <a:xfrm>
                        <a:off x="6643688" y="1214438"/>
                        <a:ext cx="2357437" cy="2714625"/>
                        <a:chOff x="6643688" y="1214438"/>
                        <a:chExt cx="2357437" cy="2714625"/>
                      </a:xfrm>
                    </p:grpSpPr>
                    <p:sp>
                      <p:nvSpPr>
                        <p:cNvPr id="98" name="TextBox 36"/>
                        <p:cNvSpPr txBox="1"/>
                        <p:nvPr/>
                      </p:nvSpPr>
                      <p:spPr>
                        <a:xfrm rot="16200000">
                          <a:off x="5440363" y="2417763"/>
                          <a:ext cx="2714625" cy="30797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400" b="1" dirty="0">
                              <a:latin typeface="Arial Narrow" pitchFamily="34" charset="0"/>
                            </a:rPr>
                            <a:t>Категории воздействия</a:t>
                          </a:r>
                        </a:p>
                      </p:txBody>
                    </p:sp>
                    <p:sp>
                      <p:nvSpPr>
                        <p:cNvPr id="99" name="TextBox 39"/>
                        <p:cNvSpPr txBox="1"/>
                        <p:nvPr/>
                      </p:nvSpPr>
                      <p:spPr>
                        <a:xfrm>
                          <a:off x="7143750" y="1785938"/>
                          <a:ext cx="1857375" cy="27622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200" b="1" dirty="0">
                              <a:latin typeface="Arial Narrow" pitchFamily="34" charset="0"/>
                            </a:rPr>
                            <a:t>Педагогические кадры</a:t>
                          </a:r>
                        </a:p>
                      </p:txBody>
                    </p:sp>
                    <p:sp>
                      <p:nvSpPr>
                        <p:cNvPr id="100" name="TextBox 40"/>
                        <p:cNvSpPr txBox="1"/>
                        <p:nvPr/>
                      </p:nvSpPr>
                      <p:spPr>
                        <a:xfrm>
                          <a:off x="7143750" y="2143125"/>
                          <a:ext cx="1857375" cy="27622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200" b="1" dirty="0">
                              <a:latin typeface="Arial Narrow" pitchFamily="34" charset="0"/>
                            </a:rPr>
                            <a:t>Родители</a:t>
                          </a:r>
                        </a:p>
                      </p:txBody>
                    </p:sp>
                    <p:sp>
                      <p:nvSpPr>
                        <p:cNvPr id="101" name="TextBox 41"/>
                        <p:cNvSpPr txBox="1"/>
                        <p:nvPr/>
                      </p:nvSpPr>
                      <p:spPr>
                        <a:xfrm>
                          <a:off x="7143750" y="2500313"/>
                          <a:ext cx="1857375" cy="276225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200" b="1" dirty="0">
                              <a:latin typeface="Arial Narrow" pitchFamily="34" charset="0"/>
                            </a:rPr>
                            <a:t>Учащиеся</a:t>
                          </a:r>
                        </a:p>
                      </p:txBody>
                    </p:sp>
                    <p:sp>
                      <p:nvSpPr>
                        <p:cNvPr id="102" name="TextBox 48"/>
                        <p:cNvSpPr txBox="1"/>
                        <p:nvPr/>
                      </p:nvSpPr>
                      <p:spPr>
                        <a:xfrm flipH="1">
                          <a:off x="7143750" y="3000375"/>
                          <a:ext cx="571500" cy="461963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en-US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1-4 </a:t>
                          </a:r>
                          <a:r>
                            <a:rPr lang="ru-RU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класс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latin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103" name="TextBox 48"/>
                        <p:cNvSpPr txBox="1"/>
                        <p:nvPr/>
                      </p:nvSpPr>
                      <p:spPr>
                        <a:xfrm>
                          <a:off x="7786688" y="3000375"/>
                          <a:ext cx="571500" cy="461963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ru-RU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5-8 класс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latin typeface="Arial Narrow" pitchFamily="34" charset="0"/>
                          </a:endParaRPr>
                        </a:p>
                      </p:txBody>
                    </p:sp>
                    <p:sp>
                      <p:nvSpPr>
                        <p:cNvPr id="104" name="TextBox 48"/>
                        <p:cNvSpPr txBox="1"/>
                        <p:nvPr/>
                      </p:nvSpPr>
                      <p:spPr>
                        <a:xfrm>
                          <a:off x="8429625" y="3000375"/>
                          <a:ext cx="571500" cy="461963"/>
                        </a:xfrm>
                        <a:prstGeom prst="rect">
                          <a:avLst/>
                        </a:prstGeom>
                      </p:spPr>
                      <p:style>
                        <a:lnRef idx="1">
                          <a:schemeClr val="accent5"/>
                        </a:lnRef>
                        <a:fillRef idx="2">
                          <a:schemeClr val="accent5"/>
                        </a:fillRef>
                        <a:effectRef idx="1">
                          <a:schemeClr val="accent5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r>
                            <a:rPr lang="ru-RU" sz="1200" b="1" dirty="0" smtClean="0">
                              <a:solidFill>
                                <a:schemeClr val="bg1"/>
                              </a:solidFill>
                              <a:latin typeface="Arial Narrow" pitchFamily="34" charset="0"/>
                            </a:rPr>
                            <a:t>9-11 класс</a:t>
                          </a:r>
                          <a:endParaRPr lang="ru-RU" sz="1200" b="1" dirty="0">
                            <a:solidFill>
                              <a:schemeClr val="bg1"/>
                            </a:solidFill>
                            <a:latin typeface="Arial Narrow" pitchFamily="34" charset="0"/>
                          </a:endParaRPr>
                        </a:p>
                      </p:txBody>
                    </p:sp>
                    <p:cxnSp>
                      <p:nvCxnSpPr>
                        <p:cNvPr id="105" name="Прямая соединительная линия 104"/>
                        <p:cNvCxnSpPr/>
                        <p:nvPr/>
                      </p:nvCxnSpPr>
                      <p:spPr>
                        <a:xfrm flipV="1">
                          <a:off x="6929454" y="264318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Прямая соединительная линия 105"/>
                        <p:cNvCxnSpPr/>
                        <p:nvPr/>
                      </p:nvCxnSpPr>
                      <p:spPr>
                        <a:xfrm flipV="1">
                          <a:off x="6929454" y="228599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Прямая соединительная линия 106"/>
                        <p:cNvCxnSpPr/>
                        <p:nvPr/>
                      </p:nvCxnSpPr>
                      <p:spPr>
                        <a:xfrm flipV="1">
                          <a:off x="6929454" y="192880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Прямая соединительная линия 107"/>
                        <p:cNvCxnSpPr/>
                        <p:nvPr/>
                      </p:nvCxnSpPr>
                      <p:spPr>
                        <a:xfrm flipV="1">
                          <a:off x="6929454" y="1428736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Прямая соединительная линия 108"/>
                        <p:cNvCxnSpPr/>
                        <p:nvPr/>
                      </p:nvCxnSpPr>
                      <p:spPr>
                        <a:xfrm rot="5400000" flipH="1" flipV="1">
                          <a:off x="7189004" y="2893224"/>
                          <a:ext cx="204789" cy="95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" name="Прямая соединительная линия 109"/>
                        <p:cNvCxnSpPr/>
                        <p:nvPr/>
                      </p:nvCxnSpPr>
                      <p:spPr>
                        <a:xfrm rot="5400000" flipH="1" flipV="1">
                          <a:off x="7974822" y="2883698"/>
                          <a:ext cx="204789" cy="95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Прямая соединительная линия 110"/>
                        <p:cNvCxnSpPr/>
                        <p:nvPr/>
                      </p:nvCxnSpPr>
                      <p:spPr>
                        <a:xfrm rot="5400000" flipH="1" flipV="1">
                          <a:off x="8617764" y="2883698"/>
                          <a:ext cx="204789" cy="9509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7" name="Прямая со стрелкой 96"/>
                      <p:cNvCxnSpPr/>
                      <p:nvPr/>
                    </p:nvCxnSpPr>
                    <p:spPr>
                      <a:xfrm rot="5400000">
                        <a:off x="6607983" y="3964785"/>
                        <a:ext cx="357190" cy="1588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C0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0" name="Группа 122"/>
                    <p:cNvGrpSpPr/>
                    <p:nvPr/>
                  </p:nvGrpSpPr>
                  <p:grpSpPr>
                    <a:xfrm>
                      <a:off x="142844" y="1214422"/>
                      <a:ext cx="2808319" cy="5500703"/>
                      <a:chOff x="142844" y="1214422"/>
                      <a:chExt cx="2808319" cy="5500703"/>
                    </a:xfrm>
                  </p:grpSpPr>
                  <p:sp>
                    <p:nvSpPr>
                      <p:cNvPr id="45" name="TextBox 10"/>
                      <p:cNvSpPr txBox="1"/>
                      <p:nvPr/>
                    </p:nvSpPr>
                    <p:spPr>
                      <a:xfrm>
                        <a:off x="142875" y="4224338"/>
                        <a:ext cx="2286000" cy="276225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МУК</a:t>
                        </a:r>
                      </a:p>
                    </p:txBody>
                  </p:sp>
                  <p:sp>
                    <p:nvSpPr>
                      <p:cNvPr id="46" name="TextBox 45"/>
                      <p:cNvSpPr txBox="1"/>
                      <p:nvPr/>
                    </p:nvSpPr>
                    <p:spPr>
                      <a:xfrm>
                        <a:off x="142875" y="4991100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Высшие учебные заведения</a:t>
                        </a:r>
                      </a:p>
                    </p:txBody>
                  </p:sp>
                  <p:sp>
                    <p:nvSpPr>
                      <p:cNvPr id="47" name="TextBox 12"/>
                      <p:cNvSpPr txBox="1"/>
                      <p:nvPr/>
                    </p:nvSpPr>
                    <p:spPr>
                      <a:xfrm>
                        <a:off x="142875" y="4606925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Средние учебные заведения</a:t>
                        </a:r>
                      </a:p>
                    </p:txBody>
                  </p:sp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142875" y="5375275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Внешкольные учреждения</a:t>
                        </a:r>
                      </a:p>
                    </p:txBody>
                  </p: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42875" y="5759450"/>
                        <a:ext cx="2286000" cy="27781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Предприятия</a:t>
                        </a:r>
                      </a:p>
                    </p:txBody>
                  </p:sp>
                  <p:sp>
                    <p:nvSpPr>
                      <p:cNvPr id="50" name="TextBox 49"/>
                      <p:cNvSpPr txBox="1"/>
                      <p:nvPr/>
                    </p:nvSpPr>
                    <p:spPr>
                      <a:xfrm>
                        <a:off x="142875" y="6143625"/>
                        <a:ext cx="2286000" cy="46196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6"/>
                      </a:lnRef>
                      <a:fillRef idx="2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ru-RU" sz="1200" b="1" dirty="0">
                            <a:latin typeface="Arial Narrow" pitchFamily="34" charset="0"/>
                          </a:rPr>
                          <a:t>Территориальные центры профилизации</a:t>
                        </a:r>
                      </a:p>
                    </p:txBody>
                  </p:sp>
                  <p:grpSp>
                    <p:nvGrpSpPr>
                      <p:cNvPr id="51" name="Группа 121"/>
                      <p:cNvGrpSpPr/>
                      <p:nvPr/>
                    </p:nvGrpSpPr>
                    <p:grpSpPr>
                      <a:xfrm>
                        <a:off x="142844" y="1214422"/>
                        <a:ext cx="2808319" cy="5500703"/>
                        <a:chOff x="142844" y="1214422"/>
                        <a:chExt cx="2808319" cy="5500703"/>
                      </a:xfrm>
                    </p:grpSpPr>
                    <p:sp>
                      <p:nvSpPr>
                        <p:cNvPr id="52" name="TextBox 23"/>
                        <p:cNvSpPr txBox="1"/>
                        <p:nvPr/>
                      </p:nvSpPr>
                      <p:spPr>
                        <a:xfrm rot="16200000">
                          <a:off x="1439863" y="5203825"/>
                          <a:ext cx="2714625" cy="307975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>
                          <a:spAutoFit/>
                        </a:bodyPr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r>
                            <a:rPr lang="ru-RU" sz="1400" b="1" dirty="0">
                              <a:latin typeface="Arial Narrow" pitchFamily="34" charset="0"/>
                            </a:rPr>
                            <a:t>Внешние социальные партнеры</a:t>
                          </a:r>
                        </a:p>
                      </p:txBody>
                    </p:sp>
                    <p:grpSp>
                      <p:nvGrpSpPr>
                        <p:cNvPr id="53" name="Группа 120"/>
                        <p:cNvGrpSpPr/>
                        <p:nvPr/>
                      </p:nvGrpSpPr>
                      <p:grpSpPr>
                        <a:xfrm>
                          <a:off x="142844" y="1214422"/>
                          <a:ext cx="2808319" cy="2776553"/>
                          <a:chOff x="142844" y="1214422"/>
                          <a:chExt cx="2808319" cy="2776553"/>
                        </a:xfrm>
                      </p:grpSpPr>
                      <p:sp>
                        <p:nvSpPr>
                          <p:cNvPr id="61" name="TextBox 60"/>
                          <p:cNvSpPr txBox="1"/>
                          <p:nvPr/>
                        </p:nvSpPr>
                        <p:spPr>
                          <a:xfrm rot="16200000">
                            <a:off x="1439863" y="2417763"/>
                            <a:ext cx="2714625" cy="307975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2"/>
                          </a:lnRef>
                          <a:fillRef idx="1">
                            <a:schemeClr val="lt1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>
                            <a:spAutoFit/>
                          </a:bodyPr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r>
                              <a:rPr lang="ru-RU" sz="1400" b="1" dirty="0">
                                <a:latin typeface="Arial Narrow" pitchFamily="34" charset="0"/>
                              </a:rPr>
                              <a:t>Профориентационные службы</a:t>
                            </a:r>
                          </a:p>
                        </p:txBody>
                      </p:sp>
                      <p:grpSp>
                        <p:nvGrpSpPr>
                          <p:cNvPr id="62" name="Группа 119"/>
                          <p:cNvGrpSpPr/>
                          <p:nvPr/>
                        </p:nvGrpSpPr>
                        <p:grpSpPr>
                          <a:xfrm>
                            <a:off x="142844" y="1214422"/>
                            <a:ext cx="2286031" cy="2776553"/>
                            <a:chOff x="142844" y="1214422"/>
                            <a:chExt cx="2286031" cy="2776553"/>
                          </a:xfrm>
                        </p:grpSpPr>
                        <p:grpSp>
                          <p:nvGrpSpPr>
                            <p:cNvPr id="71" name="Группа 4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2844" y="1214422"/>
                              <a:ext cx="2286016" cy="2419350"/>
                              <a:chOff x="142844" y="1214422"/>
                              <a:chExt cx="2286016" cy="2420139"/>
                            </a:xfrm>
                          </p:grpSpPr>
                          <p:sp>
                            <p:nvSpPr>
                              <p:cNvPr id="73" name="TextBox 72"/>
                              <p:cNvSpPr txBox="1"/>
                              <p:nvPr/>
                            </p:nvSpPr>
                            <p:spPr>
                              <a:xfrm>
                                <a:off x="142844" y="1725764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 smtClean="0">
                                    <a:latin typeface="Arial Narrow" pitchFamily="34" charset="0"/>
                                  </a:rPr>
                                  <a:t>Классный </a:t>
                                </a: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руководитель</a:t>
                                </a:r>
                              </a:p>
                            </p:txBody>
                          </p:sp>
                          <p:sp>
                            <p:nvSpPr>
                              <p:cNvPr id="74" name="TextBox 73"/>
                              <p:cNvSpPr txBox="1"/>
                              <p:nvPr/>
                            </p:nvSpPr>
                            <p:spPr>
                              <a:xfrm>
                                <a:off x="142844" y="3031114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Организатор ОБЖ</a:t>
                                </a:r>
                              </a:p>
                            </p:txBody>
                          </p:sp>
                          <p:sp>
                            <p:nvSpPr>
                              <p:cNvPr id="75" name="TextBox 74"/>
                              <p:cNvSpPr txBox="1"/>
                              <p:nvPr/>
                            </p:nvSpPr>
                            <p:spPr>
                              <a:xfrm>
                                <a:off x="142844" y="2703983"/>
                                <a:ext cx="2286016" cy="277903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Библиотекарь</a:t>
                                </a:r>
                              </a:p>
                            </p:txBody>
                          </p:sp>
                          <p:sp>
                            <p:nvSpPr>
                              <p:cNvPr id="76" name="TextBox 75"/>
                              <p:cNvSpPr txBox="1"/>
                              <p:nvPr/>
                            </p:nvSpPr>
                            <p:spPr>
                              <a:xfrm>
                                <a:off x="142844" y="2378438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Социальный педагог</a:t>
                                </a:r>
                              </a:p>
                            </p:txBody>
                          </p:sp>
                          <p:sp>
                            <p:nvSpPr>
                              <p:cNvPr id="77" name="TextBox 76"/>
                              <p:cNvSpPr txBox="1"/>
                              <p:nvPr/>
                            </p:nvSpPr>
                            <p:spPr>
                              <a:xfrm>
                                <a:off x="142844" y="3358246"/>
                                <a:ext cx="2286016" cy="276315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Медицинский работник</a:t>
                                </a:r>
                              </a:p>
                            </p:txBody>
                          </p:sp>
                          <p:sp>
                            <p:nvSpPr>
                              <p:cNvPr id="78" name="TextBox 77"/>
                              <p:cNvSpPr txBox="1"/>
                              <p:nvPr/>
                            </p:nvSpPr>
                            <p:spPr>
                              <a:xfrm>
                                <a:off x="142844" y="2051307"/>
                                <a:ext cx="2286016" cy="277904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Психолог</a:t>
                                </a:r>
                              </a:p>
                            </p:txBody>
                          </p:sp>
                          <p:sp>
                            <p:nvSpPr>
                              <p:cNvPr id="79" name="TextBox 78"/>
                              <p:cNvSpPr txBox="1"/>
                              <p:nvPr/>
                            </p:nvSpPr>
                            <p:spPr>
                              <a:xfrm>
                                <a:off x="142844" y="1214422"/>
                                <a:ext cx="2286016" cy="462113"/>
                              </a:xfrm>
                              <a:prstGeom prst="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2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dk1"/>
                              </a:fontRef>
                            </p:style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pPr algn="ctr" fontAlgn="auto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r>
                                  <a:rPr lang="ru-RU" sz="1200" b="1" dirty="0">
                                    <a:latin typeface="Arial Narrow" pitchFamily="34" charset="0"/>
                                  </a:rPr>
                                  <a:t>Заместитель директора по воспитательной работе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72" name="TextBox 48"/>
                            <p:cNvSpPr txBox="1"/>
                            <p:nvPr/>
                          </p:nvSpPr>
                          <p:spPr>
                            <a:xfrm>
                              <a:off x="142875" y="3714750"/>
                              <a:ext cx="2286000" cy="276225"/>
                            </a:xfrm>
                            <a:prstGeom prst="rect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2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>
                              <a:spAutoFit/>
                            </a:bodyPr>
                            <a:lstStyle>
                              <a:defPPr>
                                <a:defRPr lang="ru-RU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>
                                <a:defRPr/>
                              </a:pPr>
                              <a:r>
                                <a:rPr lang="ru-RU" sz="1200" b="1" dirty="0" smtClean="0">
                                  <a:solidFill>
                                    <a:schemeClr val="bg1"/>
                                  </a:solidFill>
                                  <a:latin typeface="Arial Narrow" pitchFamily="34" charset="0"/>
                                </a:rPr>
                                <a:t>Учителя-предметники</a:t>
                              </a:r>
                              <a:endParaRPr lang="ru-RU" sz="1200" b="1" dirty="0">
                                <a:solidFill>
                                  <a:schemeClr val="bg1"/>
                                </a:solidFill>
                                <a:latin typeface="Arial Narrow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63" name="Прямая соединительная линия 62"/>
                          <p:cNvCxnSpPr>
                            <a:stCxn id="79" idx="3"/>
                          </p:cNvCxnSpPr>
                          <p:nvPr/>
                        </p:nvCxnSpPr>
                        <p:spPr>
                          <a:xfrm>
                            <a:off x="2428860" y="1445403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4" name="Прямая соединительная линия 63"/>
                          <p:cNvCxnSpPr/>
                          <p:nvPr/>
                        </p:nvCxnSpPr>
                        <p:spPr>
                          <a:xfrm>
                            <a:off x="2428860" y="1857364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" name="Прямая соединительная линия 64"/>
                          <p:cNvCxnSpPr/>
                          <p:nvPr/>
                        </p:nvCxnSpPr>
                        <p:spPr>
                          <a:xfrm>
                            <a:off x="2428860" y="3143248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" name="Прямая соединительная линия 65"/>
                          <p:cNvCxnSpPr/>
                          <p:nvPr/>
                        </p:nvCxnSpPr>
                        <p:spPr>
                          <a:xfrm>
                            <a:off x="2428860" y="2857496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7" name="Прямая соединительная линия 66"/>
                          <p:cNvCxnSpPr/>
                          <p:nvPr/>
                        </p:nvCxnSpPr>
                        <p:spPr>
                          <a:xfrm>
                            <a:off x="2428860" y="2500306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8" name="Прямая соединительная линия 67"/>
                          <p:cNvCxnSpPr/>
                          <p:nvPr/>
                        </p:nvCxnSpPr>
                        <p:spPr>
                          <a:xfrm>
                            <a:off x="2428860" y="2143116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" name="Прямая соединительная линия 68"/>
                          <p:cNvCxnSpPr/>
                          <p:nvPr/>
                        </p:nvCxnSpPr>
                        <p:spPr>
                          <a:xfrm>
                            <a:off x="2428860" y="3786190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0" name="Прямая соединительная линия 69"/>
                          <p:cNvCxnSpPr/>
                          <p:nvPr/>
                        </p:nvCxnSpPr>
                        <p:spPr>
                          <a:xfrm>
                            <a:off x="2428860" y="3429000"/>
                            <a:ext cx="214314" cy="54771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54" name="Прямая соединительная линия 53"/>
                        <p:cNvCxnSpPr/>
                        <p:nvPr/>
                      </p:nvCxnSpPr>
                      <p:spPr>
                        <a:xfrm flipV="1">
                          <a:off x="2428875" y="4286256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Прямая соединительная линия 54"/>
                        <p:cNvCxnSpPr/>
                        <p:nvPr/>
                      </p:nvCxnSpPr>
                      <p:spPr>
                        <a:xfrm flipV="1">
                          <a:off x="2428860" y="5072074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6" name="Прямая соединительная линия 55"/>
                        <p:cNvCxnSpPr/>
                        <p:nvPr/>
                      </p:nvCxnSpPr>
                      <p:spPr>
                        <a:xfrm flipV="1">
                          <a:off x="2428860" y="5429264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7" name="Прямая соединительная линия 56"/>
                        <p:cNvCxnSpPr/>
                        <p:nvPr/>
                      </p:nvCxnSpPr>
                      <p:spPr>
                        <a:xfrm flipV="1">
                          <a:off x="2428860" y="5857892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Прямая соединительная линия 57"/>
                        <p:cNvCxnSpPr/>
                        <p:nvPr/>
                      </p:nvCxnSpPr>
                      <p:spPr>
                        <a:xfrm flipV="1">
                          <a:off x="2428860" y="6429396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Прямая соединительная линия 58"/>
                        <p:cNvCxnSpPr/>
                        <p:nvPr/>
                      </p:nvCxnSpPr>
                      <p:spPr>
                        <a:xfrm flipV="1">
                          <a:off x="2428860" y="4714884"/>
                          <a:ext cx="214299" cy="76195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Прямая со стрелкой 59"/>
                        <p:cNvCxnSpPr/>
                        <p:nvPr/>
                      </p:nvCxnSpPr>
                      <p:spPr>
                        <a:xfrm rot="5400000">
                          <a:off x="2608249" y="3963991"/>
                          <a:ext cx="357190" cy="158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C000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41" name="Стрелка вправо 40"/>
                    <p:cNvSpPr/>
                    <p:nvPr/>
                  </p:nvSpPr>
                  <p:spPr>
                    <a:xfrm>
                      <a:off x="3000364" y="1285860"/>
                      <a:ext cx="214314" cy="71438"/>
                    </a:xfrm>
                    <a:prstGeom prst="rightArrow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Стрелка вправо 41"/>
                    <p:cNvSpPr/>
                    <p:nvPr/>
                  </p:nvSpPr>
                  <p:spPr>
                    <a:xfrm rot="10800000">
                      <a:off x="6357950" y="1285860"/>
                      <a:ext cx="214314" cy="71438"/>
                    </a:xfrm>
                    <a:prstGeom prst="rightArrow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3" name="Стрелка вправо 42"/>
                    <p:cNvSpPr/>
                    <p:nvPr/>
                  </p:nvSpPr>
                  <p:spPr>
                    <a:xfrm rot="5400000">
                      <a:off x="4357686" y="3214686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4" name="Стрелка вправо 43"/>
                    <p:cNvSpPr/>
                    <p:nvPr/>
                  </p:nvSpPr>
                  <p:spPr>
                    <a:xfrm rot="5400000">
                      <a:off x="5000628" y="3214686"/>
                      <a:ext cx="246756" cy="103880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16" name="Стрелка углом 15"/>
                <p:cNvSpPr/>
                <p:nvPr/>
              </p:nvSpPr>
              <p:spPr>
                <a:xfrm>
                  <a:off x="2786050" y="928670"/>
                  <a:ext cx="428628" cy="214314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Стрелка углом 16"/>
                <p:cNvSpPr/>
                <p:nvPr/>
              </p:nvSpPr>
              <p:spPr>
                <a:xfrm rot="5400000">
                  <a:off x="6453388" y="838154"/>
                  <a:ext cx="242672" cy="423708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75009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Этапы, содержание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4929222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chemeClr val="bg1"/>
                </a:solidFill>
              </a:rPr>
              <a:t>1-4 классы: </a:t>
            </a:r>
            <a:r>
              <a:rPr lang="ru-RU" sz="3400" dirty="0" smtClean="0"/>
              <a:t>формирование у младших школьников ценностного отношения к труду, понимание его роли в жизни человека и в обществе; развитие интереса к учебно-познавательной деятельности, основанной на посильной практической включенности в различные ее виды, в том числе социальную, трудовую, игровую, исследовательскую.</a:t>
            </a:r>
          </a:p>
          <a:p>
            <a:endParaRPr lang="ru-RU" sz="3400" dirty="0" smtClean="0"/>
          </a:p>
          <a:p>
            <a:r>
              <a:rPr lang="ru-RU" sz="3400" b="1" dirty="0" smtClean="0">
                <a:solidFill>
                  <a:schemeClr val="bg1"/>
                </a:solidFill>
              </a:rPr>
              <a:t>5-7 классы: </a:t>
            </a:r>
            <a:r>
              <a:rPr lang="ru-RU" sz="3400" dirty="0" smtClean="0"/>
              <a:t>развитие у школьников личностного смысла в приобретении познавательного опыта и интереса к профессиональной деятельности; представления о собственных интересах и возможностях (формирование образа “Я”); приобретение первоначального опыта в различных сферах социально-профессиональной практики: технике, искусстве, медицине, сельском хозяйстве, экономике и культуре. Этому способствует выполнение учащимися профессиональных проб, которые позволяют соотнести свои индивидуальные возможности с требованиями, предъявляемыми профессиональной деятельностью к человеку.</a:t>
            </a:r>
          </a:p>
          <a:p>
            <a:endParaRPr lang="ru-RU" sz="3400" dirty="0" smtClean="0"/>
          </a:p>
          <a:p>
            <a:r>
              <a:rPr lang="ru-RU" sz="3400" b="1" dirty="0" smtClean="0">
                <a:solidFill>
                  <a:schemeClr val="bg1"/>
                </a:solidFill>
              </a:rPr>
              <a:t>8-9 классы: </a:t>
            </a:r>
            <a:r>
              <a:rPr lang="ru-RU" sz="3400" dirty="0" smtClean="0"/>
              <a:t>уточнение образовательного запроса в ходе факультативных занятий и других курсов по выбору; групповое и индивидуальное консультирование с целью выявления и формирования адекватного принятия решения о выборе профиля обучения; формирование образовательного запроса, соответствующего интересам и способностям, ценностным ориентациям. </a:t>
            </a:r>
          </a:p>
          <a:p>
            <a:endParaRPr lang="ru-RU" sz="3400" dirty="0" smtClean="0"/>
          </a:p>
          <a:p>
            <a:r>
              <a:rPr lang="ru-RU" sz="3400" b="1" dirty="0" smtClean="0">
                <a:solidFill>
                  <a:schemeClr val="bg1"/>
                </a:solidFill>
              </a:rPr>
              <a:t>10-11 классы: </a:t>
            </a:r>
            <a:r>
              <a:rPr lang="ru-RU" sz="3400" dirty="0" smtClean="0"/>
              <a:t>Обучение действиям по самоподготовке и саморазвитию, формирование профессиональных качеств в избранном виде труда, коррекция профессиональных планов, оценка готовности к избранной деятельности. 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318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Структура деятельности </a:t>
            </a:r>
            <a:r>
              <a:rPr lang="ru-RU" b="1" dirty="0" err="1" smtClean="0"/>
              <a:t>педколлектива</a:t>
            </a:r>
            <a:r>
              <a:rPr lang="ru-RU" b="1" dirty="0" smtClean="0"/>
              <a:t> по проведению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в школе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rcRect t="15714" r="67693" b="41669"/>
          <a:stretch>
            <a:fillRect/>
          </a:stretch>
        </p:blipFill>
        <p:spPr>
          <a:xfrm>
            <a:off x="214282" y="714356"/>
            <a:ext cx="5290364" cy="5214974"/>
          </a:xfrm>
        </p:spPr>
      </p:pic>
      <p:pic>
        <p:nvPicPr>
          <p:cNvPr id="5" name="Picture 3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751793" cy="3857652"/>
          </a:xfrm>
          <a:prstGeom prst="rect">
            <a:avLst/>
          </a:prstGeom>
          <a:noFill/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7580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Заместитель </a:t>
            </a:r>
            <a:br>
              <a:rPr lang="ru-RU" dirty="0" smtClean="0"/>
            </a:br>
            <a:r>
              <a:rPr lang="ru-RU" dirty="0" smtClean="0"/>
              <a:t>директора по ВР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7209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500" dirty="0" smtClean="0"/>
              <a:t>выработка стратегии взаимодействия субъектов, ответственных за педагогическую поддержку самоопределения школьников;</a:t>
            </a:r>
          </a:p>
          <a:p>
            <a:pPr lvl="0"/>
            <a:r>
              <a:rPr lang="ru-RU" sz="3500" dirty="0" smtClean="0"/>
              <a:t>поддержание связей общеобразовательного учреждения с социальными партнерами, влияющими на самоопределение учащихся;</a:t>
            </a:r>
          </a:p>
          <a:p>
            <a:pPr lvl="0"/>
            <a:r>
              <a:rPr lang="ru-RU" sz="3500" dirty="0" smtClean="0"/>
              <a:t>планирование работы педагогического коллектива по формированию готовности учащихся к профильному и профессиональному самоопределению;</a:t>
            </a:r>
          </a:p>
          <a:p>
            <a:pPr lvl="0"/>
            <a:r>
              <a:rPr lang="ru-RU" sz="3500" dirty="0" smtClean="0"/>
              <a:t>осуществление анализа и коррекции деятельности педагогического коллектива по данному направлению </a:t>
            </a:r>
          </a:p>
          <a:p>
            <a:pPr lvl="0"/>
            <a:r>
              <a:rPr lang="ru-RU" sz="3500" dirty="0" smtClean="0"/>
              <a:t>профпросвещение, </a:t>
            </a:r>
            <a:r>
              <a:rPr lang="ru-RU" sz="3500" dirty="0" err="1" smtClean="0"/>
              <a:t>профконсультирование</a:t>
            </a:r>
            <a:r>
              <a:rPr lang="ru-RU" sz="3500" dirty="0" smtClean="0"/>
              <a:t>, </a:t>
            </a:r>
            <a:r>
              <a:rPr lang="ru-RU" sz="3500" dirty="0" err="1" smtClean="0"/>
              <a:t>профдиагностика</a:t>
            </a:r>
            <a:r>
              <a:rPr lang="ru-RU" sz="3500" dirty="0" smtClean="0"/>
              <a:t>, определение индивидуальной образовательной траектории;</a:t>
            </a:r>
          </a:p>
          <a:p>
            <a:pPr lvl="0"/>
            <a:r>
              <a:rPr lang="ru-RU" sz="3500" dirty="0" smtClean="0"/>
              <a:t>проведение педагогических советов, производственных совещаний по проблеме профильного и профессионального самоопределения старшеклассников;</a:t>
            </a:r>
          </a:p>
          <a:p>
            <a:pPr lvl="0"/>
            <a:r>
              <a:rPr lang="ru-RU" sz="3500" dirty="0" smtClean="0"/>
              <a:t>создание ученических производственных бригад, организация летней трудовой практики;</a:t>
            </a:r>
          </a:p>
          <a:p>
            <a:pPr lvl="0"/>
            <a:r>
              <a:rPr lang="ru-RU" sz="3500" dirty="0" smtClean="0"/>
              <a:t>организация участия одаренных детей в предметных олимпиадах разного уровня;</a:t>
            </a:r>
          </a:p>
          <a:p>
            <a:pPr lvl="0"/>
            <a:r>
              <a:rPr lang="ru-RU" sz="3500" dirty="0" smtClean="0"/>
              <a:t>организация системы повышения квалификации классных руководителей (</a:t>
            </a:r>
            <a:r>
              <a:rPr lang="ru-RU" sz="3500" dirty="0" err="1" smtClean="0"/>
              <a:t>тьюторов</a:t>
            </a:r>
            <a:r>
              <a:rPr lang="ru-RU" sz="3500" dirty="0" smtClean="0"/>
              <a:t>, кураторов), учителей-предметников, школьного психолога по проблеме самоопределения учащихся;</a:t>
            </a:r>
          </a:p>
          <a:p>
            <a:pPr lvl="0"/>
            <a:r>
              <a:rPr lang="ru-RU" sz="3500" dirty="0" smtClean="0"/>
              <a:t>осуществление контролирующих функций;</a:t>
            </a:r>
          </a:p>
          <a:p>
            <a:pPr lvl="0"/>
            <a:r>
              <a:rPr lang="ru-RU" sz="3500" dirty="0" smtClean="0"/>
              <a:t>организация занятий учащихся в сети </a:t>
            </a:r>
            <a:r>
              <a:rPr lang="ru-RU" sz="3500" dirty="0" err="1" smtClean="0"/>
              <a:t>предпрофильной</a:t>
            </a:r>
            <a:r>
              <a:rPr lang="ru-RU" sz="3500" dirty="0" smtClean="0"/>
              <a:t> подготовки и профильного обучения;</a:t>
            </a:r>
          </a:p>
          <a:p>
            <a:pPr lvl="0"/>
            <a:r>
              <a:rPr lang="ru-RU" sz="3500" dirty="0" smtClean="0"/>
              <a:t>курирование преподавания </a:t>
            </a:r>
            <a:r>
              <a:rPr lang="ru-RU" sz="3500" dirty="0" err="1" smtClean="0"/>
              <a:t>профориентационных</a:t>
            </a:r>
            <a:r>
              <a:rPr lang="ru-RU" sz="3500" dirty="0" smtClean="0"/>
              <a:t> курсов в ходе </a:t>
            </a:r>
            <a:r>
              <a:rPr lang="ru-RU" sz="3500" dirty="0" err="1" smtClean="0"/>
              <a:t>предпрофильной</a:t>
            </a:r>
            <a:r>
              <a:rPr lang="ru-RU" sz="3500" dirty="0" smtClean="0"/>
              <a:t> и профильного обучения.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86634" cy="1143000"/>
          </a:xfrm>
        </p:spPr>
        <p:txBody>
          <a:bodyPr/>
          <a:lstStyle/>
          <a:p>
            <a:pPr algn="ctr"/>
            <a:r>
              <a:rPr lang="ru-RU" dirty="0" smtClean="0"/>
              <a:t>Классный руководитель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7"/>
            <a:ext cx="8786874" cy="452628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составляет план педагогической поддержки самоопределения учащихся, включающий разнообразные формы, методы, средства, активизирующие познавательную, творческую активность школьников;</a:t>
            </a:r>
          </a:p>
          <a:p>
            <a:pPr lvl="0"/>
            <a:r>
              <a:rPr lang="ru-RU" dirty="0" smtClean="0"/>
              <a:t>организует индивидуальные и групповые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беседы, диспуты, конференции;</a:t>
            </a:r>
          </a:p>
          <a:p>
            <a:pPr lvl="0"/>
            <a:r>
              <a:rPr lang="ru-RU" dirty="0" smtClean="0"/>
              <a:t>ведет психолого-педагогические наблюдения склонностей учащихся (данные наблюдений, анкет, тестов фиксируются в индивидуальной карте ученика);</a:t>
            </a:r>
          </a:p>
          <a:p>
            <a:pPr lvl="0"/>
            <a:r>
              <a:rPr lang="ru-RU" dirty="0" smtClean="0"/>
              <a:t>помогает обучающемуся проектировать индивидуальную образовательную траекторию, моделировать варианты профильного обучения и профессионального становления, осуществлять анализ собственных достижений, составлять собственный </a:t>
            </a:r>
            <a:r>
              <a:rPr lang="ru-RU" dirty="0" err="1" smtClean="0"/>
              <a:t>портфолио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организует посещение учащимися дней открытых дверей в вузах и средних профессиональных учебных заведениях;</a:t>
            </a:r>
          </a:p>
          <a:p>
            <a:pPr lvl="0"/>
            <a:r>
              <a:rPr lang="ru-RU" dirty="0" smtClean="0"/>
              <a:t>организует тематические и комплексные экскурсии учащихся на предприятия;</a:t>
            </a:r>
          </a:p>
          <a:p>
            <a:pPr lvl="0"/>
            <a:r>
              <a:rPr lang="ru-RU" dirty="0" smtClean="0"/>
              <a:t>оказывает помощь школьному психологу в проведении анкетирования, учащихся и их родителей по проблеме самоопределения;</a:t>
            </a:r>
          </a:p>
          <a:p>
            <a:pPr lvl="0"/>
            <a:r>
              <a:rPr lang="ru-RU" dirty="0" smtClean="0"/>
              <a:t>проводит родительские собрания по проблеме формирования готовности учащихся к профильному и профессиональному самоопределению;</a:t>
            </a:r>
          </a:p>
          <a:p>
            <a:pPr lvl="0"/>
            <a:r>
              <a:rPr lang="ru-RU" dirty="0" smtClean="0"/>
              <a:t>организует встречи учащихся с выпускниками школы — студентами вузов, средних профессиональных учебных заведений.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043758" cy="1143000"/>
          </a:xfrm>
        </p:spPr>
        <p:txBody>
          <a:bodyPr/>
          <a:lstStyle/>
          <a:p>
            <a:pPr algn="ctr"/>
            <a:r>
              <a:rPr lang="ru-RU" dirty="0" smtClean="0"/>
              <a:t>Учителя- предметники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способствуют развитию познавательного интереса, творческой направленности личности школьников, используя разнообразные методы и средства: проектную деятельность, деловые игры, семинары, круглые столы, конференции, предметные недели, олимпиады, факультативы, конкурсы стенных газет, домашние сочинения и т.д.</a:t>
            </a:r>
          </a:p>
          <a:p>
            <a:pPr lvl="0"/>
            <a:r>
              <a:rPr lang="ru-RU" dirty="0" smtClean="0"/>
              <a:t>обеспечивают </a:t>
            </a:r>
            <a:r>
              <a:rPr lang="ru-RU" dirty="0" err="1" smtClean="0"/>
              <a:t>профориентационную</a:t>
            </a:r>
            <a:r>
              <a:rPr lang="ru-RU" dirty="0" smtClean="0"/>
              <a:t> направленность уроков, формируют у учащихся </a:t>
            </a:r>
            <a:r>
              <a:rPr lang="ru-RU" dirty="0" err="1" smtClean="0"/>
              <a:t>общетрудовые</a:t>
            </a:r>
            <a:r>
              <a:rPr lang="ru-RU" dirty="0" smtClean="0"/>
              <a:t>, профессионально важные навыки;</a:t>
            </a:r>
          </a:p>
          <a:p>
            <a:pPr lvl="0"/>
            <a:r>
              <a:rPr lang="ru-RU" dirty="0" smtClean="0"/>
              <a:t>способствуют формированию у школьников адекватной самооценки;</a:t>
            </a:r>
          </a:p>
          <a:p>
            <a:pPr lvl="0"/>
            <a:r>
              <a:rPr lang="ru-RU" dirty="0" smtClean="0"/>
              <a:t>проводят наблюдения по выявлению склонностей и способностей учащихся;</a:t>
            </a:r>
          </a:p>
          <a:p>
            <a:pPr lvl="0"/>
            <a:r>
              <a:rPr lang="ru-RU" dirty="0" smtClean="0"/>
              <a:t>адаптируют учебные программы в зависимости от профиля класса, особенностей учащихся.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Библиотекарь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/>
              <a:t>регулярно подбирает литературу для учителей и учащихся в помощь выбору профессии и </a:t>
            </a:r>
            <a:r>
              <a:rPr lang="ru-RU" sz="3400" dirty="0" err="1" smtClean="0"/>
              <a:t>профориентационной</a:t>
            </a:r>
            <a:r>
              <a:rPr lang="ru-RU" sz="3400" dirty="0" smtClean="0"/>
              <a:t> работе; </a:t>
            </a:r>
          </a:p>
          <a:p>
            <a:pPr lvl="0"/>
            <a:r>
              <a:rPr lang="ru-RU" sz="3400" dirty="0" smtClean="0"/>
              <a:t>изучает читательские интересы учащихся и рекомендует им литературу, помогающую в выборе профессии;</a:t>
            </a:r>
          </a:p>
          <a:p>
            <a:pPr lvl="0"/>
            <a:r>
              <a:rPr lang="ru-RU" sz="3400" dirty="0" smtClean="0"/>
              <a:t>организовывает выставки книг о профессиях и читательские диспуты-конференции на темы выбора профессии; </a:t>
            </a:r>
          </a:p>
          <a:p>
            <a:pPr lvl="0"/>
            <a:r>
              <a:rPr lang="ru-RU" sz="3400" dirty="0" smtClean="0"/>
              <a:t>обобщает и систематизирует методические материалы, справочные данные о потребностях региона в кадрах и другие вспомогательные материалы; </a:t>
            </a:r>
          </a:p>
          <a:p>
            <a:pPr lvl="0"/>
            <a:r>
              <a:rPr lang="ru-RU" sz="3400" dirty="0" smtClean="0"/>
              <a:t>регулярно устраивает выставки литературы о профессиях по сферам и отраслям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043758" cy="1143000"/>
          </a:xfrm>
        </p:spPr>
        <p:txBody>
          <a:bodyPr/>
          <a:lstStyle/>
          <a:p>
            <a:pPr algn="ctr"/>
            <a:r>
              <a:rPr lang="ru-RU" dirty="0" smtClean="0"/>
              <a:t>Социальный педагог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способствует формированию у школьников группы риска адекватной самооценки, поскольку, как правило, у таких детей она занижена;</a:t>
            </a:r>
          </a:p>
          <a:p>
            <a:pPr lvl="0"/>
            <a:r>
              <a:rPr lang="ru-RU" dirty="0" smtClean="0"/>
              <a:t>оказывает педагогическую поддержку детям группы риска в процессе их профессионального и жизненного самоопределения;</a:t>
            </a:r>
          </a:p>
          <a:p>
            <a:pPr lvl="0"/>
            <a:r>
              <a:rPr lang="ru-RU" dirty="0" smtClean="0"/>
              <a:t>осуществляет консультации учащихся по социальным вопросам;</a:t>
            </a:r>
          </a:p>
          <a:p>
            <a:pPr lvl="0"/>
            <a:r>
              <a:rPr lang="ru-RU" dirty="0" smtClean="0"/>
              <a:t>оказывает помощь классному руководителю в анализе и оценке социальных факторов, затрудняющих процесс самоопределения школьника.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Профессия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от </a:t>
            </a:r>
            <a:r>
              <a:rPr lang="ru-RU" dirty="0" smtClean="0"/>
              <a:t>лат. </a:t>
            </a:r>
            <a:r>
              <a:rPr lang="ru-RU" dirty="0" err="1" smtClean="0"/>
              <a:t>profiteer</a:t>
            </a:r>
            <a:r>
              <a:rPr lang="ru-RU" dirty="0" smtClean="0"/>
              <a:t> - объявляю своим делом- род трудовой деятельности (занятий) человека, владеющего комплексом специальных теоретических знаний и практических навыков, приобретённых в результате специальной подготовки, опыта работы. 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29510" cy="1143000"/>
          </a:xfrm>
        </p:spPr>
        <p:txBody>
          <a:bodyPr/>
          <a:lstStyle/>
          <a:p>
            <a:pPr algn="ctr"/>
            <a:r>
              <a:rPr lang="ru-RU" dirty="0" smtClean="0"/>
              <a:t>Школьный психолог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изучает профессиональные интересы и склонности учащихся</a:t>
            </a:r>
          </a:p>
          <a:p>
            <a:pPr lvl="0"/>
            <a:r>
              <a:rPr lang="ru-RU" dirty="0" smtClean="0"/>
              <a:t>осуществляет мониторинг готовности учащегося к профильному и профессиональному самоопределению через анкетирование учащихся и их родителей;</a:t>
            </a:r>
          </a:p>
          <a:p>
            <a:pPr lvl="0"/>
            <a:r>
              <a:rPr lang="ru-RU" dirty="0" smtClean="0"/>
              <a:t>проводит </a:t>
            </a:r>
            <a:r>
              <a:rPr lang="ru-RU" dirty="0" err="1" smtClean="0"/>
              <a:t>тренинговые</a:t>
            </a:r>
            <a:r>
              <a:rPr lang="ru-RU" dirty="0" smtClean="0"/>
              <a:t> занятия по профориентации учащихся;</a:t>
            </a:r>
          </a:p>
          <a:p>
            <a:pPr lvl="0"/>
            <a:r>
              <a:rPr lang="ru-RU" dirty="0" smtClean="0"/>
              <a:t>проводит беседы, психологическое просвещение для родителей и педагогов на тему выбора;</a:t>
            </a:r>
          </a:p>
          <a:p>
            <a:pPr lvl="0"/>
            <a:r>
              <a:rPr lang="ru-RU" dirty="0" smtClean="0"/>
              <a:t>осуществляет психологические консультации с учётом возрастных особенностей учащихся;</a:t>
            </a:r>
          </a:p>
          <a:p>
            <a:pPr lvl="0"/>
            <a:r>
              <a:rPr lang="ru-RU" dirty="0" smtClean="0"/>
              <a:t>способствуют формированию у школьников адекватной самооценки;</a:t>
            </a:r>
          </a:p>
          <a:p>
            <a:pPr lvl="0"/>
            <a:r>
              <a:rPr lang="ru-RU" dirty="0" smtClean="0"/>
              <a:t>приглашает родителей учащихся для выступлений перед учениками о своей профессии, привлекает их для работы руководителями кружков;</a:t>
            </a:r>
          </a:p>
          <a:p>
            <a:pPr lvl="0"/>
            <a:r>
              <a:rPr lang="ru-RU" dirty="0" smtClean="0"/>
              <a:t>оказывает помощь классному руководителю в анализе и оценке интересов и склонностей учащихся;</a:t>
            </a:r>
          </a:p>
          <a:p>
            <a:pPr lvl="0"/>
            <a:r>
              <a:rPr lang="ru-RU" dirty="0" smtClean="0"/>
              <a:t>создает базу данных по </a:t>
            </a:r>
            <a:r>
              <a:rPr lang="ru-RU" dirty="0" err="1" smtClean="0"/>
              <a:t>профдиагностике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72320" cy="1143000"/>
          </a:xfrm>
        </p:spPr>
        <p:txBody>
          <a:bodyPr/>
          <a:lstStyle/>
          <a:p>
            <a:pPr algn="ctr"/>
            <a:r>
              <a:rPr lang="ru-RU" dirty="0" smtClean="0"/>
              <a:t>Медицинский работник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используя разнообразные формы, методы, средства, способствует формированию у школьников установки на здоровый образ жизни;</a:t>
            </a:r>
          </a:p>
          <a:p>
            <a:pPr lvl="0"/>
            <a:r>
              <a:rPr lang="ru-RU" dirty="0" smtClean="0"/>
              <a:t>проводит с учащимися беседы о взаимосвязи успешности профессиональной карьеры и здоровья человека;</a:t>
            </a:r>
          </a:p>
          <a:p>
            <a:pPr lvl="0"/>
            <a:r>
              <a:rPr lang="ru-RU" dirty="0" smtClean="0"/>
              <a:t>оказывает консультации по проблеме влияния состояния здоровья на профессиональную карьеру;</a:t>
            </a:r>
          </a:p>
          <a:p>
            <a:pPr lvl="0"/>
            <a:r>
              <a:rPr lang="ru-RU" dirty="0" smtClean="0"/>
              <a:t>оказывает помощь классному руководителю, школьному психологу и социальному педагогу в анализе деятельности учащихся.</a:t>
            </a:r>
          </a:p>
          <a:p>
            <a:endParaRPr lang="ru-RU" dirty="0"/>
          </a:p>
        </p:txBody>
      </p:sp>
      <p:pic>
        <p:nvPicPr>
          <p:cNvPr id="1027" name="Picture 3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500174"/>
            <a:ext cx="910316" cy="1428760"/>
          </a:xfrm>
          <a:prstGeom prst="rect">
            <a:avLst/>
          </a:prstGeom>
          <a:noFill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329510" cy="15323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Педагоги дополнительного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Организация  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 по типам профессий через  систему  дополнительного образования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документ 4">
            <a:hlinkClick r:id="rId2" action="ppaction://hlinkfile" highlightClick="1"/>
          </p:cNvPr>
          <p:cNvSpPr/>
          <p:nvPr/>
        </p:nvSpPr>
        <p:spPr>
          <a:xfrm>
            <a:off x="7215206" y="2928934"/>
            <a:ext cx="928694" cy="164307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00882" cy="1143000"/>
          </a:xfrm>
        </p:spPr>
        <p:txBody>
          <a:bodyPr/>
          <a:lstStyle/>
          <a:p>
            <a:pPr algn="ctr"/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МУК</a:t>
            </a:r>
          </a:p>
          <a:p>
            <a:r>
              <a:rPr lang="ru-RU" dirty="0" smtClean="0"/>
              <a:t>территориальные центры профориентации</a:t>
            </a:r>
          </a:p>
          <a:p>
            <a:r>
              <a:rPr lang="ru-RU" dirty="0" smtClean="0"/>
              <a:t>предприятия</a:t>
            </a:r>
          </a:p>
          <a:p>
            <a:r>
              <a:rPr lang="ru-RU" dirty="0" smtClean="0"/>
              <a:t> учебные заведения </a:t>
            </a:r>
            <a:r>
              <a:rPr lang="ru-RU" dirty="0" err="1" smtClean="0"/>
              <a:t>профтехобразования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средние и высшие учебные заведения </a:t>
            </a:r>
          </a:p>
          <a:p>
            <a:r>
              <a:rPr lang="ru-RU" dirty="0" smtClean="0"/>
              <a:t>внешкольные </a:t>
            </a:r>
            <a:br>
              <a:rPr lang="ru-RU" dirty="0" smtClean="0"/>
            </a:br>
            <a:r>
              <a:rPr lang="ru-RU" dirty="0" smtClean="0"/>
              <a:t>учреждения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897" t="4903" r="3100" b="6407"/>
          <a:stretch>
            <a:fillRect/>
          </a:stretch>
        </p:blipFill>
        <p:spPr bwMode="auto">
          <a:xfrm>
            <a:off x="0" y="0"/>
            <a:ext cx="4929222" cy="42862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10501362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17" t="6243" r="3279" b="6945"/>
          <a:stretch>
            <a:fillRect/>
          </a:stretch>
        </p:blipFill>
        <p:spPr bwMode="auto">
          <a:xfrm>
            <a:off x="3786150" y="2928910"/>
            <a:ext cx="5357850" cy="39290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2017" t="4665" r="754" b="51140"/>
          <a:stretch>
            <a:fillRect/>
          </a:stretch>
        </p:blipFill>
        <p:spPr bwMode="auto">
          <a:xfrm>
            <a:off x="3786181" y="142852"/>
            <a:ext cx="5197115" cy="18898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7" name="Рисунок 6" descr="091220113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429132"/>
            <a:ext cx="3049714" cy="228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6039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Содержание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(направления и формы)</a:t>
            </a:r>
            <a:endParaRPr lang="ru-RU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rcRect l="71231" t="56752"/>
          <a:stretch>
            <a:fillRect/>
          </a:stretch>
        </p:blipFill>
        <p:spPr>
          <a:xfrm>
            <a:off x="-1" y="2928934"/>
            <a:ext cx="4440149" cy="3786190"/>
          </a:xfrm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Виды деятельности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познавательная</a:t>
            </a:r>
          </a:p>
          <a:p>
            <a:r>
              <a:rPr lang="ru-RU" dirty="0" smtClean="0"/>
              <a:t>Общественно- полезная</a:t>
            </a:r>
          </a:p>
          <a:p>
            <a:r>
              <a:rPr lang="ru-RU" dirty="0" smtClean="0"/>
              <a:t>коммуникативная</a:t>
            </a:r>
          </a:p>
          <a:p>
            <a:r>
              <a:rPr lang="ru-RU" dirty="0" smtClean="0"/>
              <a:t>игровая</a:t>
            </a:r>
          </a:p>
          <a:p>
            <a:r>
              <a:rPr lang="ru-RU" dirty="0" smtClean="0"/>
              <a:t>производительный труд</a:t>
            </a:r>
          </a:p>
          <a:p>
            <a:endParaRPr lang="ru-RU" dirty="0"/>
          </a:p>
        </p:txBody>
      </p:sp>
      <p:pic>
        <p:nvPicPr>
          <p:cNvPr id="5" name="Picture 2" descr="C:\Program Files (x86)\Microsoft Office\MEDIA\CAGCAT10\j028700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357562"/>
            <a:ext cx="1786648" cy="3067078"/>
          </a:xfrm>
          <a:prstGeom prst="rect">
            <a:avLst/>
          </a:prstGeom>
          <a:noFill/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571612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учащимися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Консультации по выбору профиля обучения (инд., групп.).</a:t>
            </a:r>
          </a:p>
          <a:p>
            <a:pPr lvl="0"/>
            <a:r>
              <a:rPr lang="ru-RU" dirty="0" smtClean="0"/>
              <a:t>Организация и проведение экскурсий (в учебные заведения, на предприятия)</a:t>
            </a:r>
          </a:p>
          <a:p>
            <a:pPr lvl="0"/>
            <a:r>
              <a:rPr lang="ru-RU" dirty="0" smtClean="0"/>
              <a:t>Встречи с представителями предприятий, учебных заведений.</a:t>
            </a:r>
          </a:p>
          <a:p>
            <a:r>
              <a:rPr lang="ru-RU" dirty="0" smtClean="0"/>
              <a:t>Комплекс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услуг в виде </a:t>
            </a:r>
            <a:r>
              <a:rPr lang="ru-RU" dirty="0" err="1" smtClean="0"/>
              <a:t>профдиагностических</a:t>
            </a:r>
            <a:r>
              <a:rPr lang="ru-RU" dirty="0" smtClean="0"/>
              <a:t> мероприятий, занятий и тренингов по планированию карьеры, анкетирование;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hlinkClick r:id="rId2" action="ppaction://hlinkfile"/>
              </a:rPr>
              <a:t>Профдиагностика</a:t>
            </a:r>
            <a:r>
              <a:rPr lang="ru-RU" dirty="0" smtClean="0"/>
              <a:t> 1</a:t>
            </a:r>
          </a:p>
          <a:p>
            <a:r>
              <a:rPr lang="ru-RU" dirty="0" err="1" smtClean="0">
                <a:hlinkClick r:id="rId3" action="ppaction://hlinkfile"/>
              </a:rPr>
              <a:t>Профдиагностика</a:t>
            </a:r>
            <a:r>
              <a:rPr lang="ru-RU" dirty="0" smtClean="0">
                <a:hlinkClick r:id="rId3" action="ppaction://hlinkfile"/>
              </a:rPr>
              <a:t> 2</a:t>
            </a:r>
            <a:endParaRPr lang="ru-RU" dirty="0" smtClean="0"/>
          </a:p>
          <a:p>
            <a:r>
              <a:rPr lang="ru-RU" dirty="0" smtClean="0"/>
              <a:t>Психодиагностика</a:t>
            </a:r>
          </a:p>
          <a:p>
            <a:r>
              <a:rPr lang="ru-RU" dirty="0" err="1" smtClean="0"/>
              <a:t>Психофизиодиагностика</a:t>
            </a:r>
            <a:endParaRPr lang="ru-RU" dirty="0" smtClean="0"/>
          </a:p>
          <a:p>
            <a:r>
              <a:rPr lang="ru-RU" dirty="0" err="1" smtClean="0"/>
              <a:t>Профессиография</a:t>
            </a:r>
            <a:endParaRPr lang="ru-RU" dirty="0" smtClean="0"/>
          </a:p>
          <a:p>
            <a:r>
              <a:rPr lang="ru-RU" dirty="0" smtClean="0"/>
              <a:t>Анкетирования </a:t>
            </a:r>
          </a:p>
          <a:p>
            <a:r>
              <a:rPr lang="ru-RU" dirty="0" smtClean="0"/>
              <a:t>Тестирование </a:t>
            </a:r>
            <a:endParaRPr lang="ru-RU" dirty="0"/>
          </a:p>
        </p:txBody>
      </p:sp>
      <p:pic>
        <p:nvPicPr>
          <p:cNvPr id="9218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786190"/>
            <a:ext cx="1600089" cy="2625584"/>
          </a:xfrm>
          <a:prstGeom prst="rect">
            <a:avLst/>
          </a:prstGeom>
          <a:noFill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4" cy="450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5612" t="7415" r="7162" b="20441"/>
          <a:stretch>
            <a:fillRect/>
          </a:stretch>
        </p:blipFill>
        <p:spPr bwMode="auto">
          <a:xfrm>
            <a:off x="4214810" y="3143248"/>
            <a:ext cx="4805378" cy="357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778" y="285728"/>
            <a:ext cx="266379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115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Способы выбора </a:t>
            </a:r>
            <a:br>
              <a:rPr lang="ru-RU" dirty="0" smtClean="0"/>
            </a:br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3971924" cy="4526280"/>
          </a:xfrm>
        </p:spPr>
        <p:txBody>
          <a:bodyPr/>
          <a:lstStyle/>
          <a:p>
            <a:r>
              <a:rPr lang="ru-RU" dirty="0" smtClean="0"/>
              <a:t>Метод проб и ошибок</a:t>
            </a:r>
          </a:p>
          <a:p>
            <a:r>
              <a:rPr lang="ru-RU" dirty="0" smtClean="0"/>
              <a:t>Профессии отцов, дедов и прадедов</a:t>
            </a:r>
          </a:p>
          <a:p>
            <a:r>
              <a:rPr lang="ru-RU" dirty="0" smtClean="0"/>
              <a:t>Внешняя и внутренняя профориентация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choosing-a-career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543306" cy="4143404"/>
          </a:xfrm>
          <a:prstGeom prst="rect">
            <a:avLst/>
          </a:prstGeom>
          <a:noFill/>
        </p:spPr>
      </p:pic>
      <p:pic>
        <p:nvPicPr>
          <p:cNvPr id="5" name="Рисунок 4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15196" cy="1143000"/>
          </a:xfrm>
        </p:spPr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6236"/>
            <a:ext cx="8643998" cy="506891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проведение родительских собраний;</a:t>
            </a:r>
          </a:p>
          <a:p>
            <a:pPr lvl="0"/>
            <a:r>
              <a:rPr lang="ru-RU" dirty="0" smtClean="0"/>
              <a:t>лектории для родителей;</a:t>
            </a:r>
          </a:p>
          <a:p>
            <a:pPr lvl="0"/>
            <a:r>
              <a:rPr lang="ru-RU" dirty="0" smtClean="0"/>
              <a:t>индивидуальные беседы педагогов с родителями школьников;</a:t>
            </a:r>
          </a:p>
          <a:p>
            <a:pPr lvl="0"/>
            <a:r>
              <a:rPr lang="ru-RU" dirty="0" smtClean="0"/>
              <a:t>анкетирование родителей учащихся; </a:t>
            </a:r>
          </a:p>
          <a:p>
            <a:pPr lvl="0"/>
            <a:r>
              <a:rPr lang="ru-RU" dirty="0" smtClean="0"/>
              <a:t>привлечение родителей школьников для выступлений перед учащимися с беседами; </a:t>
            </a:r>
          </a:p>
          <a:p>
            <a:pPr lvl="0"/>
            <a:r>
              <a:rPr lang="ru-RU" dirty="0" smtClean="0"/>
              <a:t>привлечение родителей учащихся для работы руководителями кружков, спортивных секций, художественных студий, ученических театров, общественных ученических организаций; </a:t>
            </a:r>
          </a:p>
          <a:p>
            <a:pPr lvl="0"/>
            <a:r>
              <a:rPr lang="ru-RU" dirty="0" smtClean="0"/>
              <a:t>помощь родителей в организации профессиональных проб старшеклассников на предприятиях; </a:t>
            </a:r>
          </a:p>
          <a:p>
            <a:pPr lvl="0"/>
            <a:r>
              <a:rPr lang="ru-RU" dirty="0" smtClean="0"/>
              <a:t>помощь родителей в организации временного трудоустройства учащихся в каникулярное время; </a:t>
            </a:r>
          </a:p>
          <a:p>
            <a:pPr lvl="0"/>
            <a:r>
              <a:rPr lang="ru-RU" dirty="0" smtClean="0"/>
              <a:t>избрание родительского комитета школы из представителей родительских комитетов классов, наиболее активных родителей учащихся, готовых в сотрудничестве с учителями оказывать педагогическую поддержку самоопределения школьников;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85926"/>
            <a:ext cx="77153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Профессиональной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ориентации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Управляющая кнопка: документ 4">
            <a:hlinkClick r:id="rId2" action="ppaction://hlinkfile" highlightClick="1"/>
          </p:cNvPr>
          <p:cNvSpPr/>
          <p:nvPr/>
        </p:nvSpPr>
        <p:spPr>
          <a:xfrm>
            <a:off x="7215206" y="4357694"/>
            <a:ext cx="857256" cy="135732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15196" cy="1143000"/>
          </a:xfrm>
        </p:spPr>
        <p:txBody>
          <a:bodyPr/>
          <a:lstStyle/>
          <a:p>
            <a:pPr algn="ctr"/>
            <a:r>
              <a:rPr lang="ru-RU" dirty="0" smtClean="0"/>
              <a:t>План работы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6237"/>
            <a:ext cx="8401080" cy="452628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Типовой план работы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Календарный план </a:t>
            </a:r>
            <a:r>
              <a:rPr lang="ru-RU" dirty="0" smtClean="0"/>
              <a:t>работы по выявлению профессиональных интересов, склонностей и способностей учащихся</a:t>
            </a:r>
          </a:p>
          <a:p>
            <a:r>
              <a:rPr lang="ru-RU" dirty="0" smtClean="0">
                <a:hlinkClick r:id="rId4" action="ppaction://hlinkfile"/>
              </a:rPr>
              <a:t>Неделя профориентации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/>
          <a:srcRect t="5744" r="19192" b="56921"/>
          <a:stretch>
            <a:fillRect/>
          </a:stretch>
        </p:blipFill>
        <p:spPr bwMode="auto">
          <a:xfrm>
            <a:off x="2285984" y="4239605"/>
            <a:ext cx="6697734" cy="24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>Процессуальные критерии</a:t>
            </a:r>
            <a:r>
              <a:rPr lang="ru-RU" sz="2800" dirty="0" smtClean="0"/>
              <a:t> эффективности </a:t>
            </a:r>
            <a:r>
              <a:rPr lang="ru-RU" sz="2800" dirty="0" err="1" smtClean="0"/>
              <a:t>профориентационной</a:t>
            </a:r>
            <a:r>
              <a:rPr lang="ru-RU" sz="2800" dirty="0" smtClean="0"/>
              <a:t> работы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индивидуальный характер </a:t>
            </a:r>
            <a:r>
              <a:rPr lang="ru-RU" dirty="0" err="1" smtClean="0"/>
              <a:t>профориентационного</a:t>
            </a:r>
            <a:r>
              <a:rPr lang="ru-RU" dirty="0" smtClean="0"/>
              <a:t> воздействия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направленность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воздействий на всестороннее развитие личности</a:t>
            </a:r>
            <a:endParaRPr lang="ru-RU" dirty="0"/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/>
          <a:srcRect l="31688" t="8448" r="26911" b="52131"/>
          <a:stretch>
            <a:fillRect/>
          </a:stretch>
        </p:blipFill>
        <p:spPr>
          <a:xfrm>
            <a:off x="4214810" y="4214794"/>
            <a:ext cx="4429156" cy="2643206"/>
          </a:xfrm>
          <a:prstGeom prst="rect">
            <a:avLst/>
          </a:prstGeom>
        </p:spPr>
      </p:pic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928670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Результативные критерии и показатели эффективности </a:t>
            </a:r>
            <a:r>
              <a:rPr lang="ru-RU" sz="2800" dirty="0" err="1" smtClean="0"/>
              <a:t>профориентационной</a:t>
            </a:r>
            <a:r>
              <a:rPr lang="ru-RU" sz="2800" dirty="0" smtClean="0"/>
              <a:t>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достаточная информация о профессии и путях ее получения</a:t>
            </a:r>
          </a:p>
          <a:p>
            <a:r>
              <a:rPr lang="ru-RU" dirty="0" smtClean="0"/>
              <a:t>потребность в обоснованном выборе профессии</a:t>
            </a:r>
          </a:p>
          <a:p>
            <a:r>
              <a:rPr lang="ru-RU" dirty="0" smtClean="0"/>
              <a:t>уверенность школьника в социальной значимости труда</a:t>
            </a:r>
          </a:p>
          <a:p>
            <a:r>
              <a:rPr lang="ru-RU" dirty="0" smtClean="0"/>
              <a:t>степень самопознания школьника</a:t>
            </a:r>
          </a:p>
          <a:p>
            <a:pPr lvl="0"/>
            <a:r>
              <a:rPr lang="ru-RU" dirty="0" smtClean="0"/>
              <a:t>наличие у учащегося обоснованного профессионального плана</a:t>
            </a:r>
          </a:p>
          <a:p>
            <a:pPr lvl="0"/>
            <a:r>
              <a:rPr lang="ru-RU" dirty="0" smtClean="0"/>
              <a:t>выбор учащимся профиля обучения на старшей ступени образования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214" y="285729"/>
            <a:ext cx="951353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для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Мера сбалансированности количества  учащихся,  поступающих  на работу, на  учебу  в  учреждения профессионального образования  по  профессиям,  отвечающим актуальным потребностям города, региона, общества в целом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6"/>
            <a:ext cx="8929718" cy="5211763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err="1" smtClean="0"/>
              <a:t>Зеер</a:t>
            </a:r>
            <a:r>
              <a:rPr lang="ru-RU" dirty="0" smtClean="0"/>
              <a:t>, Э.Ф. </a:t>
            </a:r>
            <a:r>
              <a:rPr lang="ru-RU" dirty="0" err="1" smtClean="0"/>
              <a:t>Профориентология</a:t>
            </a:r>
            <a:r>
              <a:rPr lang="ru-RU" dirty="0" smtClean="0"/>
              <a:t>: Теория и практика: учебное пособие / </a:t>
            </a:r>
            <a:r>
              <a:rPr lang="ru-RU" dirty="0" err="1" smtClean="0"/>
              <a:t>Э.Ф.Зеер</a:t>
            </a:r>
            <a:r>
              <a:rPr lang="ru-RU" dirty="0" smtClean="0"/>
              <a:t>, А.М.Павлова, </a:t>
            </a:r>
            <a:r>
              <a:rPr lang="ru-RU" dirty="0" err="1" smtClean="0"/>
              <a:t>Н.О.Садовникова</a:t>
            </a:r>
            <a:r>
              <a:rPr lang="ru-RU" dirty="0" smtClean="0"/>
              <a:t>. М.: Академический проезд; Екатеринбург: Деловая книга, 2004. </a:t>
            </a:r>
          </a:p>
          <a:p>
            <a:pPr lvl="0"/>
            <a:r>
              <a:rPr lang="ru-RU" dirty="0" err="1" smtClean="0"/>
              <a:t>Кухарчук</a:t>
            </a:r>
            <a:r>
              <a:rPr lang="ru-RU" dirty="0" smtClean="0"/>
              <a:t>, А.М. Психодиагностика в профессиональном самоопределении учащихся: пособие для классных руководителей, психологов, социальных педагогов общеобразовательных школ / </a:t>
            </a:r>
            <a:r>
              <a:rPr lang="ru-RU" dirty="0" err="1" smtClean="0"/>
              <a:t>А.М.Кухарчук</a:t>
            </a:r>
            <a:r>
              <a:rPr lang="ru-RU" dirty="0" smtClean="0"/>
              <a:t>, Е.Л.Седова, В.В.Лях. – Мн.: Бел. </a:t>
            </a:r>
            <a:r>
              <a:rPr lang="ru-RU" dirty="0" err="1" smtClean="0"/>
              <a:t>навука</a:t>
            </a:r>
            <a:r>
              <a:rPr lang="ru-RU" dirty="0" smtClean="0"/>
              <a:t>, 2010. </a:t>
            </a:r>
          </a:p>
          <a:p>
            <a:pPr lvl="0"/>
            <a:r>
              <a:rPr lang="ru-RU" dirty="0" err="1" smtClean="0"/>
              <a:t>Кухарчук</a:t>
            </a:r>
            <a:r>
              <a:rPr lang="ru-RU" dirty="0" smtClean="0"/>
              <a:t>, А.М. Человек и его профессия: учебное пособие / </a:t>
            </a:r>
            <a:r>
              <a:rPr lang="ru-RU" dirty="0" err="1" smtClean="0"/>
              <a:t>А.М.Кухарчук</a:t>
            </a:r>
            <a:r>
              <a:rPr lang="ru-RU" dirty="0" smtClean="0"/>
              <a:t>. – Мн., Современное слово, 2006. </a:t>
            </a:r>
          </a:p>
          <a:p>
            <a:pPr lvl="0"/>
            <a:r>
              <a:rPr lang="ru-RU" dirty="0" smtClean="0"/>
              <a:t>Профессиональная ориентация учащихся. /Сост. </a:t>
            </a:r>
            <a:r>
              <a:rPr lang="ru-RU" dirty="0" err="1" smtClean="0"/>
              <a:t>О.А.Хаткевич</a:t>
            </a:r>
            <a:r>
              <a:rPr lang="ru-RU" dirty="0" smtClean="0"/>
              <a:t>. Мн.: Изд. ООО «</a:t>
            </a:r>
            <a:r>
              <a:rPr lang="ru-RU" dirty="0" err="1" smtClean="0"/>
              <a:t>Красико-Принт</a:t>
            </a:r>
            <a:r>
              <a:rPr lang="ru-RU" dirty="0" smtClean="0"/>
              <a:t>», 2004. </a:t>
            </a:r>
          </a:p>
          <a:p>
            <a:pPr lvl="0"/>
            <a:r>
              <a:rPr lang="ru-RU" dirty="0" smtClean="0"/>
              <a:t>Профориентация старшеклассников: сборник учебно-методических материалов / сост., ред. и </a:t>
            </a:r>
            <a:r>
              <a:rPr lang="ru-RU" dirty="0" err="1" smtClean="0"/>
              <a:t>коммент</a:t>
            </a:r>
            <a:r>
              <a:rPr lang="ru-RU" dirty="0" smtClean="0"/>
              <a:t>. </a:t>
            </a:r>
            <a:r>
              <a:rPr lang="ru-RU" dirty="0" err="1" smtClean="0"/>
              <a:t>Т.В.Черниковой</a:t>
            </a:r>
            <a:r>
              <a:rPr lang="ru-RU" dirty="0" smtClean="0"/>
              <a:t>. – Волгоград: Учитель, 2006. </a:t>
            </a:r>
          </a:p>
          <a:p>
            <a:pPr lvl="0"/>
            <a:r>
              <a:rPr lang="ru-RU" dirty="0" err="1" smtClean="0"/>
              <a:t>Прошицкая</a:t>
            </a:r>
            <a:r>
              <a:rPr lang="ru-RU" dirty="0" smtClean="0"/>
              <a:t>. Е.Н. Выбирайте профессию: учеб. пособие для ст. </a:t>
            </a:r>
            <a:r>
              <a:rPr lang="ru-RU" dirty="0" err="1" smtClean="0"/>
              <a:t>кл</a:t>
            </a:r>
            <a:r>
              <a:rPr lang="ru-RU" dirty="0" smtClean="0"/>
              <a:t>. сред. </a:t>
            </a:r>
            <a:r>
              <a:rPr lang="ru-RU" dirty="0" err="1" smtClean="0"/>
              <a:t>шк</a:t>
            </a:r>
            <a:r>
              <a:rPr lang="ru-RU" dirty="0" smtClean="0"/>
              <a:t>. / </a:t>
            </a:r>
            <a:r>
              <a:rPr lang="ru-RU" dirty="0" err="1" smtClean="0"/>
              <a:t>Е.Н.Прошицкая</a:t>
            </a:r>
            <a:r>
              <a:rPr lang="ru-RU" dirty="0" smtClean="0"/>
              <a:t>. – М.: Просвещение, 2007. </a:t>
            </a:r>
          </a:p>
          <a:p>
            <a:pPr lvl="0"/>
            <a:r>
              <a:rPr lang="ru-RU" dirty="0" err="1" smtClean="0"/>
              <a:t>Резапкина</a:t>
            </a:r>
            <a:r>
              <a:rPr lang="ru-RU" dirty="0" smtClean="0"/>
              <a:t>, Г.В. Секреты выбора профессии, или Путеводитель выпускника / Г.В. </a:t>
            </a:r>
            <a:r>
              <a:rPr lang="ru-RU" dirty="0" err="1" smtClean="0"/>
              <a:t>Резапкина</a:t>
            </a:r>
            <a:r>
              <a:rPr lang="ru-RU" dirty="0" smtClean="0"/>
              <a:t>. – М.: Генезис, 2005. </a:t>
            </a:r>
          </a:p>
          <a:p>
            <a:pPr lvl="0"/>
            <a:r>
              <a:rPr lang="ru-RU" dirty="0" err="1" smtClean="0"/>
              <a:t>Резапкина</a:t>
            </a:r>
            <a:r>
              <a:rPr lang="ru-RU" dirty="0" smtClean="0"/>
              <a:t>, Г.В. Я и моя профессия / Г.В. </a:t>
            </a:r>
            <a:r>
              <a:rPr lang="ru-RU" dirty="0" err="1" smtClean="0"/>
              <a:t>Резапкина</a:t>
            </a:r>
            <a:r>
              <a:rPr lang="ru-RU" dirty="0" smtClean="0"/>
              <a:t>. – М.: Генезис, 2004. </a:t>
            </a:r>
          </a:p>
          <a:p>
            <a:pPr lvl="0"/>
            <a:r>
              <a:rPr lang="ru-RU" dirty="0" err="1" smtClean="0"/>
              <a:t>Тарасевич</a:t>
            </a:r>
            <a:r>
              <a:rPr lang="ru-RU" dirty="0" smtClean="0"/>
              <a:t>, С.В. Профориентация в школе / </a:t>
            </a:r>
            <a:r>
              <a:rPr lang="ru-RU" dirty="0" err="1" smtClean="0"/>
              <a:t>С.В.Тарасевич</a:t>
            </a:r>
            <a:r>
              <a:rPr lang="ru-RU" dirty="0" smtClean="0"/>
              <a:t>, </a:t>
            </a:r>
            <a:r>
              <a:rPr lang="ru-RU" dirty="0" err="1" smtClean="0"/>
              <a:t>Н.А.Шалима</a:t>
            </a:r>
            <a:r>
              <a:rPr lang="ru-RU" dirty="0" smtClean="0"/>
              <a:t> и др.. Мн.. “</a:t>
            </a:r>
            <a:r>
              <a:rPr lang="ru-RU" dirty="0" err="1" smtClean="0"/>
              <a:t>Красико-Принт</a:t>
            </a:r>
            <a:r>
              <a:rPr lang="ru-RU" dirty="0" smtClean="0"/>
              <a:t>”. – 2007. </a:t>
            </a:r>
          </a:p>
          <a:p>
            <a:r>
              <a:rPr lang="ru-RU" dirty="0" smtClean="0"/>
              <a:t>Чистякова С. Профессиональная ориентация школьников на этапе перехода к профильному обучению / </a:t>
            </a:r>
            <a:r>
              <a:rPr lang="ru-RU" dirty="0" err="1" smtClean="0"/>
              <a:t>C.Чистякова</a:t>
            </a:r>
            <a:r>
              <a:rPr lang="ru-RU" dirty="0" smtClean="0"/>
              <a:t> // Народное образование. – 2006. - № 9. </a:t>
            </a:r>
          </a:p>
          <a:p>
            <a:r>
              <a:rPr lang="ru-RU" b="1" dirty="0" err="1" smtClean="0"/>
              <a:t>Пасечникова</a:t>
            </a:r>
            <a:r>
              <a:rPr lang="ru-RU" b="1" dirty="0" smtClean="0"/>
              <a:t> Т.В.</a:t>
            </a:r>
            <a:r>
              <a:rPr lang="ru-RU" dirty="0" smtClean="0"/>
              <a:t> </a:t>
            </a:r>
            <a:r>
              <a:rPr lang="ru-RU" b="1" dirty="0" smtClean="0"/>
              <a:t>Нормативно-правовая база </a:t>
            </a:r>
            <a:r>
              <a:rPr lang="ru-RU" b="1" dirty="0" err="1" smtClean="0"/>
              <a:t>профориентационной</a:t>
            </a:r>
            <a:r>
              <a:rPr lang="ru-RU" b="1" dirty="0" smtClean="0"/>
              <a:t> работы </a:t>
            </a:r>
            <a:r>
              <a:rPr lang="ru-RU" dirty="0" smtClean="0"/>
              <a:t>/ Информационный бюллетень – Самара: Изд-во ЦПО, 2010.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выполнили: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Крикуненко</a:t>
            </a:r>
            <a:r>
              <a:rPr lang="ru-RU" dirty="0" smtClean="0"/>
              <a:t> Н.И.</a:t>
            </a:r>
          </a:p>
          <a:p>
            <a:r>
              <a:rPr lang="ru-RU" dirty="0" smtClean="0"/>
              <a:t>Павлищева А.Ю.</a:t>
            </a:r>
          </a:p>
          <a:p>
            <a:r>
              <a:rPr lang="ru-RU" dirty="0" smtClean="0"/>
              <a:t>Большакова Е.Н.</a:t>
            </a:r>
          </a:p>
          <a:p>
            <a:r>
              <a:rPr lang="ru-RU" dirty="0" smtClean="0"/>
              <a:t>Логвина С.А.</a:t>
            </a:r>
          </a:p>
          <a:p>
            <a:r>
              <a:rPr lang="ru-RU" dirty="0" smtClean="0"/>
              <a:t>Панфилова Е.Ф.</a:t>
            </a:r>
          </a:p>
          <a:p>
            <a:r>
              <a:rPr lang="ru-RU" dirty="0" err="1" smtClean="0"/>
              <a:t>Сляднева</a:t>
            </a:r>
            <a:r>
              <a:rPr lang="ru-RU" dirty="0" smtClean="0"/>
              <a:t> Н.А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Мацкевич Н.Г.</a:t>
            </a:r>
          </a:p>
          <a:p>
            <a:r>
              <a:rPr lang="ru-RU" dirty="0" smtClean="0"/>
              <a:t>Кравченко Л.В.</a:t>
            </a:r>
          </a:p>
          <a:p>
            <a:r>
              <a:rPr lang="ru-RU" dirty="0" err="1" smtClean="0"/>
              <a:t>Глазко</a:t>
            </a:r>
            <a:r>
              <a:rPr lang="ru-RU" dirty="0" smtClean="0"/>
              <a:t> Е.В.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Консультант- </a:t>
            </a:r>
            <a:r>
              <a:rPr lang="ru-RU" dirty="0" err="1" smtClean="0"/>
              <a:t>Черноусенко</a:t>
            </a:r>
            <a:r>
              <a:rPr lang="ru-RU" dirty="0" smtClean="0"/>
              <a:t> Т.И.</a:t>
            </a: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P.S. </a:t>
            </a:r>
            <a:r>
              <a:rPr lang="ru-RU" dirty="0" smtClean="0"/>
              <a:t>Кем бы ты ни был, помни: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46236"/>
            <a:ext cx="5257808" cy="499747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Профессиональная деятельность обычно является основным источником дохода!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Желаем Вам, уважаемые коллеги, зарплаты, достойной Вашего нелегкого труда!</a:t>
            </a:r>
            <a:endParaRPr lang="ru-RU" dirty="0"/>
          </a:p>
        </p:txBody>
      </p:sp>
      <p:pic>
        <p:nvPicPr>
          <p:cNvPr id="4" name="Рисунок 3" descr="09122011387.jpg"/>
          <p:cNvPicPr>
            <a:picLocks noChangeAspect="1"/>
          </p:cNvPicPr>
          <p:nvPr/>
        </p:nvPicPr>
        <p:blipFill>
          <a:blip r:embed="rId2" cstate="print"/>
          <a:srcRect l="10327" t="6512" r="14905" b="15667"/>
          <a:stretch>
            <a:fillRect/>
          </a:stretch>
        </p:blipFill>
        <p:spPr>
          <a:xfrm>
            <a:off x="357157" y="1643050"/>
            <a:ext cx="3397507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/>
              <a:t>Профориентация-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это научно обоснованная система социально-экономических, психолого-педагогических, медико-биологических и производственно-технических мер по оказанию молодёжи личностно-ориентированной помощи в выявлении и развитии способностей и склонностей, профессиональных и познавательных интересов в выборе профессии, а также формирование потребности и готовности к труду в условиях рынка.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97232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«Многие выпускники школы мечтают об одной профессии, выбирают другую, а работают в третьей. И это часто вследствие ошибочных действий по профессиональному самоопределению…»</a:t>
            </a:r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i="1" dirty="0" smtClean="0"/>
              <a:t>В.В.Путин, </a:t>
            </a:r>
          </a:p>
          <a:p>
            <a:pPr algn="r">
              <a:buNone/>
            </a:pPr>
            <a:r>
              <a:rPr lang="ru-RU" sz="2400" i="1" dirty="0" smtClean="0"/>
              <a:t>6 Всероссийский </a:t>
            </a:r>
          </a:p>
          <a:p>
            <a:pPr algn="r">
              <a:buNone/>
            </a:pPr>
            <a:r>
              <a:rPr lang="ru-RU" sz="2400" i="1" dirty="0" smtClean="0"/>
              <a:t>педагогический съезд,</a:t>
            </a:r>
          </a:p>
          <a:p>
            <a:pPr algn="r">
              <a:buNone/>
            </a:pPr>
            <a:r>
              <a:rPr lang="ru-RU" sz="2400" i="1" dirty="0" smtClean="0"/>
              <a:t> 31 мая.2011г. </a:t>
            </a:r>
            <a:endParaRPr lang="ru-RU" sz="2400" i="1" dirty="0"/>
          </a:p>
        </p:txBody>
      </p:sp>
      <p:pic>
        <p:nvPicPr>
          <p:cNvPr id="6" name="Рисунок 5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Цели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оказания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поддержки учащимся в процессе выбора профиля обучения и сферы будущей профессиональной деятельности.</a:t>
            </a:r>
          </a:p>
          <a:p>
            <a:pPr lvl="0"/>
            <a:r>
              <a:rPr lang="ru-RU" dirty="0" smtClean="0"/>
              <a:t>выработка у школьников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Задачи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67234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получение непротиворечивых данных о предпочтениях, склонностях и возможностях учащихся для разделения их по профилям обучения;</a:t>
            </a:r>
          </a:p>
          <a:p>
            <a:pPr lvl="0"/>
            <a:r>
              <a:rPr lang="ru-RU" dirty="0" smtClean="0"/>
              <a:t>обеспечение широкого диапазона вариативности профильного обучения за счет комплексных и нетрадиционных форм и методов, применяемых на уроках элективных курсов и в воспитательной работе;</a:t>
            </a:r>
          </a:p>
          <a:p>
            <a:pPr lvl="0"/>
            <a:r>
              <a:rPr lang="ru-RU" dirty="0" smtClean="0"/>
              <a:t>дополнительная поддержка некоторых групп школьников, у которых легко спрогнозировать сложности трудоустройства – учащихся коррекционных классов и школ и др.;</a:t>
            </a:r>
          </a:p>
          <a:p>
            <a:pPr lvl="0"/>
            <a:r>
              <a:rPr lang="ru-RU" dirty="0" smtClean="0"/>
              <a:t>выработка гибкой системы кооперации старшей ступени школы с учреждениями дополнительного и профессионального образования, а также с предприятиями города, региона. 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472386" cy="1143000"/>
          </a:xfrm>
        </p:spPr>
        <p:txBody>
          <a:bodyPr/>
          <a:lstStyle/>
          <a:p>
            <a:pPr algn="ctr"/>
            <a:r>
              <a:rPr lang="ru-RU" dirty="0" smtClean="0"/>
              <a:t>Основные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Конституция РФ, ст.37</a:t>
            </a:r>
          </a:p>
          <a:p>
            <a:r>
              <a:rPr lang="ru-RU" dirty="0" smtClean="0"/>
              <a:t>Конвенция о правах ребенка </a:t>
            </a:r>
          </a:p>
          <a:p>
            <a:r>
              <a:rPr lang="ru-RU" dirty="0" smtClean="0"/>
              <a:t> Закон РФ о правах ребенка </a:t>
            </a:r>
          </a:p>
          <a:p>
            <a:r>
              <a:rPr lang="ru-RU" dirty="0" smtClean="0"/>
              <a:t> Закон РФ об образовании </a:t>
            </a:r>
          </a:p>
          <a:p>
            <a:r>
              <a:rPr lang="ru-RU" dirty="0" smtClean="0"/>
              <a:t>Концепция долгосрочного социально-экономического развития Российской Федерации на период до 2020 года</a:t>
            </a:r>
          </a:p>
          <a:p>
            <a:r>
              <a:rPr lang="ru-RU" dirty="0" smtClean="0"/>
              <a:t>Закон об утверждении положения о профессиональной ориентации и психологической поддержке населения в Российской Федерации </a:t>
            </a:r>
          </a:p>
          <a:p>
            <a:r>
              <a:rPr lang="ru-RU" dirty="0" smtClean="0"/>
              <a:t>Федеральный закон об основах системы профилактики безнадзорности и правонарушений несовершеннолетних </a:t>
            </a:r>
          </a:p>
          <a:p>
            <a:r>
              <a:rPr lang="ru-RU" dirty="0" smtClean="0"/>
              <a:t>Закон об образовании Ставропольского края </a:t>
            </a:r>
          </a:p>
          <a:p>
            <a:r>
              <a:rPr lang="ru-RU" dirty="0" smtClean="0"/>
              <a:t>Закон Ставропольского края о некоторых мерах по защите прав и законных интересов несовершеннолетних </a:t>
            </a:r>
          </a:p>
          <a:p>
            <a:r>
              <a:rPr lang="ru-RU" dirty="0" smtClean="0"/>
              <a:t>Положение о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работе в образовательном учреждении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Компоненты системы профориентации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Социальный аспект</a:t>
            </a:r>
            <a:r>
              <a:rPr lang="ru-RU" dirty="0" smtClean="0"/>
              <a:t> заключается в формировании ценностных ориентации молодежи в профессиональном самоопределении, где делается акцент на изучении требований к квалификации работника той или иной сферы.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Экономический аспект</a:t>
            </a:r>
            <a:r>
              <a:rPr lang="ru-RU" dirty="0" smtClean="0"/>
              <a:t> - это процесс управления выбором профессии молодежи в соответствии с потребностями общества и возможностями личности (изучение рынка труда).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Психологический аспект</a:t>
            </a:r>
            <a:r>
              <a:rPr lang="ru-RU" dirty="0" smtClean="0"/>
              <a:t> состоит в изучении структуры личности, формировании профессиональной направленности (способность к осознанному выбору).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Педагогический аспект</a:t>
            </a:r>
            <a:r>
              <a:rPr lang="ru-RU" dirty="0" smtClean="0"/>
              <a:t> связан с формированием общественно значимых мотивов выбора профессии и профессиональных интересов.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Медико-физиологический аспект</a:t>
            </a:r>
            <a:r>
              <a:rPr lang="ru-RU" dirty="0" smtClean="0"/>
              <a:t> выдвигает такие основные задачи как разработка критериев профессионального отбора в соответствии с состоянием здоровья, а также требований, которые предъявляет профессия к личности кандидата.</a:t>
            </a:r>
          </a:p>
          <a:p>
            <a:endParaRPr lang="ru-RU" dirty="0"/>
          </a:p>
        </p:txBody>
      </p:sp>
      <p:pic>
        <p:nvPicPr>
          <p:cNvPr id="4" name="Рисунок 3" descr="Consulting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85728"/>
            <a:ext cx="1431048" cy="107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478</TotalTime>
  <Words>1930</Words>
  <PresentationFormat>Экран (4:3)</PresentationFormat>
  <Paragraphs>252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Литейная</vt:lpstr>
      <vt:lpstr>Профориентационная работа в условиях модернизации Российского образования</vt:lpstr>
      <vt:lpstr>Профессия</vt:lpstr>
      <vt:lpstr>Способы выбора  профессии</vt:lpstr>
      <vt:lpstr>Профориентация-</vt:lpstr>
      <vt:lpstr>Актуальность проблемы</vt:lpstr>
      <vt:lpstr>Цели </vt:lpstr>
      <vt:lpstr>Задачи </vt:lpstr>
      <vt:lpstr>Основные документы</vt:lpstr>
      <vt:lpstr>Компоненты системы профориентации</vt:lpstr>
      <vt:lpstr>Принципы профориентационной работы школы</vt:lpstr>
      <vt:lpstr>Структурно-функциональная модель проекта «Профориентация  в условиях модернизации Российского образования»   </vt:lpstr>
      <vt:lpstr>Этапы, содержание профориентационной работы</vt:lpstr>
      <vt:lpstr>Структура деятельности педколлектива по проведению профориентационной работы в школе </vt:lpstr>
      <vt:lpstr>Слайд 14</vt:lpstr>
      <vt:lpstr>Заместитель  директора по ВР</vt:lpstr>
      <vt:lpstr>Классный руководитель</vt:lpstr>
      <vt:lpstr>Учителя- предметники</vt:lpstr>
      <vt:lpstr>Библиотекарь </vt:lpstr>
      <vt:lpstr>Социальный педагог</vt:lpstr>
      <vt:lpstr>Школьный психолог</vt:lpstr>
      <vt:lpstr>Медицинский работник</vt:lpstr>
      <vt:lpstr>Педагоги дополнительного образования </vt:lpstr>
      <vt:lpstr>Социальное партнерство</vt:lpstr>
      <vt:lpstr>Слайд 24</vt:lpstr>
      <vt:lpstr>Содержание профориентационной работы (направления и формы)</vt:lpstr>
      <vt:lpstr>Виды деятельности школьников</vt:lpstr>
      <vt:lpstr>Работа с учащимися</vt:lpstr>
      <vt:lpstr>Диагностика </vt:lpstr>
      <vt:lpstr>Слайд 29</vt:lpstr>
      <vt:lpstr>Работа с родителями</vt:lpstr>
      <vt:lpstr>Слайд 31</vt:lpstr>
      <vt:lpstr>План работы школы</vt:lpstr>
      <vt:lpstr>Процессуальные критерии эффективности профориентационной работы   </vt:lpstr>
      <vt:lpstr>Результативные критерии и показатели эффективности профориентационной работы</vt:lpstr>
      <vt:lpstr>Критерии для государства</vt:lpstr>
      <vt:lpstr>Рекомендуемая литература</vt:lpstr>
      <vt:lpstr>Проект выполнили:</vt:lpstr>
      <vt:lpstr>P.S. Кем бы ты ни был, помни: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</dc:title>
  <dc:creator>ЛиЗа</dc:creator>
  <cp:lastModifiedBy>VALERA1</cp:lastModifiedBy>
  <cp:revision>57</cp:revision>
  <dcterms:created xsi:type="dcterms:W3CDTF">2011-12-08T16:57:14Z</dcterms:created>
  <dcterms:modified xsi:type="dcterms:W3CDTF">2011-12-12T17:00:12Z</dcterms:modified>
</cp:coreProperties>
</file>